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</p:sldIdLst>
  <p:sldSz cx="18288000" cy="10287000"/>
  <p:notesSz cx="6858000" cy="9144000"/>
  <p:embeddedFontLst>
    <p:embeddedFont>
      <p:font typeface="Source Han Serif KR Bold" panose="020B0600000101010101" charset="-127"/>
      <p:regular r:id="rId20"/>
    </p:embeddedFont>
    <p:embeddedFont>
      <p:font typeface="Hertical Smooth" panose="020B0600000101010101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 Classic" panose="020B0600000101010101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96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slide" Target="slide4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slide" Target="slide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slide" Target="slide4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7.xml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131587"/>
            <a:ext cx="3476389" cy="347638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78765">
            <a:off x="2908200" y="1882532"/>
            <a:ext cx="12471601" cy="6570048"/>
            <a:chOff x="0" y="0"/>
            <a:chExt cx="4455448" cy="2347133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4391948" cy="2283633"/>
            </a:xfrm>
            <a:custGeom>
              <a:avLst/>
              <a:gdLst/>
              <a:ahLst/>
              <a:cxnLst/>
              <a:rect l="l" t="t" r="r" b="b"/>
              <a:pathLst>
                <a:path w="4391948" h="2283633">
                  <a:moveTo>
                    <a:pt x="4299238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297968" y="0"/>
                  </a:lnTo>
                  <a:cubicBezTo>
                    <a:pt x="4348768" y="0"/>
                    <a:pt x="4390678" y="41910"/>
                    <a:pt x="4390678" y="92710"/>
                  </a:cubicBezTo>
                  <a:lnTo>
                    <a:pt x="4390678" y="2189653"/>
                  </a:lnTo>
                  <a:cubicBezTo>
                    <a:pt x="4391948" y="2241723"/>
                    <a:pt x="4350038" y="2283633"/>
                    <a:pt x="4299238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455448" cy="2347133"/>
            </a:xfrm>
            <a:custGeom>
              <a:avLst/>
              <a:gdLst/>
              <a:ahLst/>
              <a:cxnLst/>
              <a:rect l="l" t="t" r="r" b="b"/>
              <a:pathLst>
                <a:path w="4455448" h="2347133">
                  <a:moveTo>
                    <a:pt x="4330988" y="59690"/>
                  </a:moveTo>
                  <a:cubicBezTo>
                    <a:pt x="4366548" y="59690"/>
                    <a:pt x="4395758" y="88900"/>
                    <a:pt x="4395758" y="124460"/>
                  </a:cubicBezTo>
                  <a:lnTo>
                    <a:pt x="4395758" y="2222673"/>
                  </a:lnTo>
                  <a:cubicBezTo>
                    <a:pt x="4395758" y="2258233"/>
                    <a:pt x="4366548" y="2287443"/>
                    <a:pt x="4330988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330988" y="59690"/>
                  </a:lnTo>
                  <a:moveTo>
                    <a:pt x="43309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4330988" y="2347133"/>
                  </a:lnTo>
                  <a:cubicBezTo>
                    <a:pt x="4399568" y="2347133"/>
                    <a:pt x="4455448" y="2291253"/>
                    <a:pt x="4455448" y="2222673"/>
                  </a:cubicBezTo>
                  <a:lnTo>
                    <a:pt x="4455448" y="124460"/>
                  </a:lnTo>
                  <a:cubicBezTo>
                    <a:pt x="4455448" y="55880"/>
                    <a:pt x="4399568" y="0"/>
                    <a:pt x="433098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3425786" flipH="1">
            <a:off x="12064535" y="533353"/>
            <a:ext cx="1614912" cy="188577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187169">
            <a:off x="7948425" y="1579190"/>
            <a:ext cx="2391151" cy="825082"/>
            <a:chOff x="0" y="0"/>
            <a:chExt cx="1913890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660400"/>
            </a:xfrm>
            <a:custGeom>
              <a:avLst/>
              <a:gdLst/>
              <a:ahLst/>
              <a:cxnLst/>
              <a:rect l="l" t="t" r="r" b="b"/>
              <a:pathLst>
                <a:path w="1913890" h="66040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0795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181478">
            <a:off x="8323572" y="1786624"/>
            <a:ext cx="1640856" cy="41021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173315">
            <a:off x="3073210" y="3723915"/>
            <a:ext cx="12124888" cy="194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11"/>
              </a:lnSpc>
            </a:pPr>
            <a:r>
              <a:rPr lang="en-US" sz="9650" dirty="0" err="1">
                <a:solidFill>
                  <a:srgbClr val="3B3D50"/>
                </a:solidFill>
                <a:latin typeface="Hertical Smooth"/>
              </a:rPr>
              <a:t>Final_Pjt</a:t>
            </a:r>
            <a:endParaRPr lang="en-US" sz="9650" dirty="0">
              <a:solidFill>
                <a:srgbClr val="3B3D50"/>
              </a:solidFill>
              <a:latin typeface="Hertical Smooth"/>
            </a:endParaRPr>
          </a:p>
        </p:txBody>
      </p:sp>
      <p:sp>
        <p:nvSpPr>
          <p:cNvPr id="11" name="TextBox 11"/>
          <p:cNvSpPr txBox="1"/>
          <p:nvPr/>
        </p:nvSpPr>
        <p:spPr>
          <a:xfrm rot="-201061">
            <a:off x="4565514" y="5893664"/>
            <a:ext cx="972426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4"/>
              </a:lnSpc>
            </a:pPr>
            <a:r>
              <a:rPr lang="en-US" sz="4117">
                <a:solidFill>
                  <a:srgbClr val="3B3D50"/>
                </a:solidFill>
                <a:ea typeface="굴림체" panose="020B0609000101010101" pitchFamily="49" charset="-127"/>
              </a:rPr>
              <a:t>김창영 &amp; 박윤아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8202" y="3101733"/>
            <a:ext cx="5422228" cy="5500701"/>
            <a:chOff x="0" y="0"/>
            <a:chExt cx="2172568" cy="220401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09068" cy="2140510"/>
            </a:xfrm>
            <a:custGeom>
              <a:avLst/>
              <a:gdLst/>
              <a:ahLst/>
              <a:cxnLst/>
              <a:rect l="l" t="t" r="r" b="b"/>
              <a:pathLst>
                <a:path w="2109068" h="2140510">
                  <a:moveTo>
                    <a:pt x="2016358" y="2140510"/>
                  </a:moveTo>
                  <a:lnTo>
                    <a:pt x="92710" y="2140510"/>
                  </a:lnTo>
                  <a:cubicBezTo>
                    <a:pt x="41910" y="2140510"/>
                    <a:pt x="0" y="2098600"/>
                    <a:pt x="0" y="204780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15088" y="0"/>
                  </a:lnTo>
                  <a:cubicBezTo>
                    <a:pt x="2065888" y="0"/>
                    <a:pt x="2107798" y="41910"/>
                    <a:pt x="2107798" y="92710"/>
                  </a:cubicBezTo>
                  <a:lnTo>
                    <a:pt x="2107798" y="2046531"/>
                  </a:lnTo>
                  <a:cubicBezTo>
                    <a:pt x="2109068" y="2098601"/>
                    <a:pt x="2067158" y="2140510"/>
                    <a:pt x="2016358" y="2140510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72568" cy="2204011"/>
            </a:xfrm>
            <a:custGeom>
              <a:avLst/>
              <a:gdLst/>
              <a:ahLst/>
              <a:cxnLst/>
              <a:rect l="l" t="t" r="r" b="b"/>
              <a:pathLst>
                <a:path w="2172568" h="2204011">
                  <a:moveTo>
                    <a:pt x="2048108" y="59690"/>
                  </a:moveTo>
                  <a:cubicBezTo>
                    <a:pt x="2083668" y="59690"/>
                    <a:pt x="2112878" y="88900"/>
                    <a:pt x="2112878" y="124460"/>
                  </a:cubicBezTo>
                  <a:lnTo>
                    <a:pt x="2112878" y="2079551"/>
                  </a:lnTo>
                  <a:cubicBezTo>
                    <a:pt x="2112878" y="2115111"/>
                    <a:pt x="2083668" y="2144320"/>
                    <a:pt x="2048108" y="2144320"/>
                  </a:cubicBezTo>
                  <a:lnTo>
                    <a:pt x="124460" y="2144320"/>
                  </a:lnTo>
                  <a:cubicBezTo>
                    <a:pt x="88900" y="2144320"/>
                    <a:pt x="59690" y="2115111"/>
                    <a:pt x="59690" y="207955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48108" y="59690"/>
                  </a:lnTo>
                  <a:moveTo>
                    <a:pt x="204810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9551"/>
                  </a:lnTo>
                  <a:cubicBezTo>
                    <a:pt x="0" y="2148131"/>
                    <a:pt x="55880" y="2204011"/>
                    <a:pt x="124460" y="2204011"/>
                  </a:cubicBezTo>
                  <a:lnTo>
                    <a:pt x="2048108" y="2204011"/>
                  </a:lnTo>
                  <a:cubicBezTo>
                    <a:pt x="2116688" y="2204011"/>
                    <a:pt x="2172568" y="2148131"/>
                    <a:pt x="2172568" y="2079551"/>
                  </a:cubicBezTo>
                  <a:lnTo>
                    <a:pt x="2172568" y="124460"/>
                  </a:lnTo>
                  <a:cubicBezTo>
                    <a:pt x="2172568" y="55880"/>
                    <a:pt x="2116688" y="0"/>
                    <a:pt x="20481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425786" flipH="1">
            <a:off x="4723856" y="2469396"/>
            <a:ext cx="1083020" cy="126467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385705" y="2619549"/>
            <a:ext cx="10580278" cy="6638751"/>
            <a:chOff x="0" y="0"/>
            <a:chExt cx="5779311" cy="3626314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5715811" cy="3562814"/>
            </a:xfrm>
            <a:custGeom>
              <a:avLst/>
              <a:gdLst/>
              <a:ahLst/>
              <a:cxnLst/>
              <a:rect l="l" t="t" r="r" b="b"/>
              <a:pathLst>
                <a:path w="5715811" h="3562814">
                  <a:moveTo>
                    <a:pt x="5623101" y="3562814"/>
                  </a:moveTo>
                  <a:lnTo>
                    <a:pt x="92710" y="3562814"/>
                  </a:lnTo>
                  <a:cubicBezTo>
                    <a:pt x="41910" y="3562814"/>
                    <a:pt x="0" y="3520904"/>
                    <a:pt x="0" y="347010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621831" y="0"/>
                  </a:lnTo>
                  <a:cubicBezTo>
                    <a:pt x="5672631" y="0"/>
                    <a:pt x="5714542" y="41910"/>
                    <a:pt x="5714542" y="92710"/>
                  </a:cubicBezTo>
                  <a:lnTo>
                    <a:pt x="5714542" y="3468834"/>
                  </a:lnTo>
                  <a:cubicBezTo>
                    <a:pt x="5715811" y="3520904"/>
                    <a:pt x="5673901" y="3562814"/>
                    <a:pt x="5623101" y="3562814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779312" cy="3626314"/>
            </a:xfrm>
            <a:custGeom>
              <a:avLst/>
              <a:gdLst/>
              <a:ahLst/>
              <a:cxnLst/>
              <a:rect l="l" t="t" r="r" b="b"/>
              <a:pathLst>
                <a:path w="5779312" h="3626314">
                  <a:moveTo>
                    <a:pt x="5654851" y="59690"/>
                  </a:moveTo>
                  <a:cubicBezTo>
                    <a:pt x="5690411" y="59690"/>
                    <a:pt x="5719621" y="88900"/>
                    <a:pt x="5719621" y="124460"/>
                  </a:cubicBezTo>
                  <a:lnTo>
                    <a:pt x="5719621" y="3501854"/>
                  </a:lnTo>
                  <a:cubicBezTo>
                    <a:pt x="5719621" y="3537414"/>
                    <a:pt x="5690411" y="3566624"/>
                    <a:pt x="5654851" y="3566624"/>
                  </a:cubicBezTo>
                  <a:lnTo>
                    <a:pt x="124460" y="3566624"/>
                  </a:lnTo>
                  <a:cubicBezTo>
                    <a:pt x="88900" y="3566624"/>
                    <a:pt x="59690" y="3537414"/>
                    <a:pt x="59690" y="35018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654851" y="59690"/>
                  </a:lnTo>
                  <a:moveTo>
                    <a:pt x="56548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501854"/>
                  </a:lnTo>
                  <a:cubicBezTo>
                    <a:pt x="0" y="3570434"/>
                    <a:pt x="55880" y="3626314"/>
                    <a:pt x="124460" y="3626314"/>
                  </a:cubicBezTo>
                  <a:lnTo>
                    <a:pt x="5654851" y="3626314"/>
                  </a:lnTo>
                  <a:cubicBezTo>
                    <a:pt x="5723431" y="3626314"/>
                    <a:pt x="5779312" y="3570434"/>
                    <a:pt x="5779312" y="3501854"/>
                  </a:cubicBezTo>
                  <a:lnTo>
                    <a:pt x="5779312" y="124460"/>
                  </a:lnTo>
                  <a:cubicBezTo>
                    <a:pt x="5779312" y="55880"/>
                    <a:pt x="5723431" y="0"/>
                    <a:pt x="56548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3425786" flipH="1">
            <a:off x="15344034" y="1869046"/>
            <a:ext cx="1285407" cy="15010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622034" y="3181511"/>
            <a:ext cx="8107620" cy="551482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1026" y="4781550"/>
            <a:ext cx="4136582" cy="120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3B3D50"/>
                </a:solidFill>
                <a:latin typeface="Hertical Smooth"/>
              </a:rPr>
              <a:t>genre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00800" y="657225"/>
            <a:ext cx="8467847" cy="151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6"/>
              </a:lnSpc>
            </a:pPr>
            <a:r>
              <a:rPr lang="en-US" sz="7540">
                <a:solidFill>
                  <a:srgbClr val="524114"/>
                </a:solidFill>
                <a:latin typeface="Hertical Smooth"/>
              </a:rPr>
              <a:t>Recommend</a:t>
            </a:r>
          </a:p>
        </p:txBody>
      </p:sp>
      <p:sp>
        <p:nvSpPr>
          <p:cNvPr id="14" name="TextBox 21"/>
          <p:cNvSpPr txBox="1"/>
          <p:nvPr/>
        </p:nvSpPr>
        <p:spPr>
          <a:xfrm>
            <a:off x="19594" y="262586"/>
            <a:ext cx="4168540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altLang="ko-KR" sz="4955" dirty="0">
                <a:solidFill>
                  <a:srgbClr val="3B3D50"/>
                </a:solidFill>
                <a:latin typeface="Hertical Smooth"/>
              </a:rPr>
              <a:t>2. </a:t>
            </a:r>
            <a:r>
              <a:rPr lang="en-US" altLang="ko-KR" sz="4955" dirty="0" err="1">
                <a:solidFill>
                  <a:srgbClr val="3B3D50"/>
                </a:solidFill>
                <a:latin typeface="Hertical Smooth"/>
              </a:rPr>
              <a:t>설명</a:t>
            </a:r>
            <a:endParaRPr lang="en-US" altLang="ko-KR" sz="4955" dirty="0">
              <a:solidFill>
                <a:srgbClr val="3B3D50"/>
              </a:solidFill>
              <a:latin typeface="Hertical Smoo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796" y="2175782"/>
            <a:ext cx="15940504" cy="6533066"/>
            <a:chOff x="0" y="0"/>
            <a:chExt cx="8848107" cy="3626314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8784606" cy="3562814"/>
            </a:xfrm>
            <a:custGeom>
              <a:avLst/>
              <a:gdLst/>
              <a:ahLst/>
              <a:cxnLst/>
              <a:rect l="l" t="t" r="r" b="b"/>
              <a:pathLst>
                <a:path w="8784606" h="3562814">
                  <a:moveTo>
                    <a:pt x="8691897" y="3562814"/>
                  </a:moveTo>
                  <a:lnTo>
                    <a:pt x="92710" y="3562814"/>
                  </a:lnTo>
                  <a:cubicBezTo>
                    <a:pt x="41910" y="3562814"/>
                    <a:pt x="0" y="3520904"/>
                    <a:pt x="0" y="347010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690627" y="0"/>
                  </a:lnTo>
                  <a:cubicBezTo>
                    <a:pt x="8741427" y="0"/>
                    <a:pt x="8783337" y="41910"/>
                    <a:pt x="8783337" y="92710"/>
                  </a:cubicBezTo>
                  <a:lnTo>
                    <a:pt x="8783337" y="3468834"/>
                  </a:lnTo>
                  <a:cubicBezTo>
                    <a:pt x="8784606" y="3520904"/>
                    <a:pt x="8742697" y="3562814"/>
                    <a:pt x="8691897" y="3562814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848106" cy="3626314"/>
            </a:xfrm>
            <a:custGeom>
              <a:avLst/>
              <a:gdLst/>
              <a:ahLst/>
              <a:cxnLst/>
              <a:rect l="l" t="t" r="r" b="b"/>
              <a:pathLst>
                <a:path w="8848106" h="3626314">
                  <a:moveTo>
                    <a:pt x="8723647" y="59690"/>
                  </a:moveTo>
                  <a:cubicBezTo>
                    <a:pt x="8759206" y="59690"/>
                    <a:pt x="8788416" y="88900"/>
                    <a:pt x="8788416" y="124460"/>
                  </a:cubicBezTo>
                  <a:lnTo>
                    <a:pt x="8788416" y="3501854"/>
                  </a:lnTo>
                  <a:cubicBezTo>
                    <a:pt x="8788416" y="3537414"/>
                    <a:pt x="8759206" y="3566624"/>
                    <a:pt x="8723647" y="3566624"/>
                  </a:cubicBezTo>
                  <a:lnTo>
                    <a:pt x="124460" y="3566624"/>
                  </a:lnTo>
                  <a:cubicBezTo>
                    <a:pt x="88900" y="3566624"/>
                    <a:pt x="59690" y="3537414"/>
                    <a:pt x="59690" y="35018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723647" y="59690"/>
                  </a:lnTo>
                  <a:moveTo>
                    <a:pt x="872364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501854"/>
                  </a:lnTo>
                  <a:cubicBezTo>
                    <a:pt x="0" y="3570434"/>
                    <a:pt x="55880" y="3626314"/>
                    <a:pt x="124460" y="3626314"/>
                  </a:cubicBezTo>
                  <a:lnTo>
                    <a:pt x="8723647" y="3626314"/>
                  </a:lnTo>
                  <a:cubicBezTo>
                    <a:pt x="8792227" y="3626314"/>
                    <a:pt x="8848106" y="3570434"/>
                    <a:pt x="8848106" y="3501854"/>
                  </a:cubicBezTo>
                  <a:lnTo>
                    <a:pt x="8848106" y="124460"/>
                  </a:lnTo>
                  <a:cubicBezTo>
                    <a:pt x="8848106" y="55880"/>
                    <a:pt x="8792227" y="0"/>
                    <a:pt x="872364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425786" flipH="1">
            <a:off x="15919920" y="1334527"/>
            <a:ext cx="1264945" cy="14771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69800" y="3946132"/>
            <a:ext cx="12692741" cy="371563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18796" y="376690"/>
            <a:ext cx="15940504" cy="148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88"/>
              </a:lnSpc>
            </a:pPr>
            <a:r>
              <a:rPr lang="en-US" sz="7420">
                <a:solidFill>
                  <a:srgbClr val="3B3D50"/>
                </a:solidFill>
                <a:ea typeface="Hertical Smooth"/>
              </a:rPr>
              <a:t>대표기능</a:t>
            </a:r>
          </a:p>
        </p:txBody>
      </p:sp>
      <p:sp>
        <p:nvSpPr>
          <p:cNvPr id="10" name="TextBox 21"/>
          <p:cNvSpPr txBox="1"/>
          <p:nvPr/>
        </p:nvSpPr>
        <p:spPr>
          <a:xfrm>
            <a:off x="19594" y="262586"/>
            <a:ext cx="4168540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altLang="ko-KR" sz="4955" dirty="0">
                <a:solidFill>
                  <a:srgbClr val="3B3D50"/>
                </a:solidFill>
                <a:latin typeface="Hertical Smooth"/>
              </a:rPr>
              <a:t>2. </a:t>
            </a:r>
            <a:r>
              <a:rPr lang="en-US" altLang="ko-KR" sz="4955" dirty="0" err="1">
                <a:solidFill>
                  <a:srgbClr val="3B3D50"/>
                </a:solidFill>
                <a:latin typeface="Hertical Smooth"/>
              </a:rPr>
              <a:t>설명</a:t>
            </a:r>
            <a:endParaRPr lang="en-US" altLang="ko-KR" sz="4955" dirty="0">
              <a:solidFill>
                <a:srgbClr val="3B3D50"/>
              </a:solidFill>
              <a:latin typeface="Hertical Smoo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81314" y="2505153"/>
            <a:ext cx="575652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spc="420" dirty="0" err="1">
                <a:solidFill>
                  <a:srgbClr val="000000"/>
                </a:solidFill>
                <a:ea typeface="Source Han Serif KR Bold Bold"/>
              </a:rPr>
              <a:t>워드</a:t>
            </a:r>
            <a:r>
              <a:rPr lang="en-US" sz="6000" spc="420" dirty="0">
                <a:solidFill>
                  <a:srgbClr val="000000"/>
                </a:solidFill>
                <a:ea typeface="Source Han Serif KR Bold Bold"/>
              </a:rPr>
              <a:t> </a:t>
            </a:r>
            <a:r>
              <a:rPr lang="en-US" sz="6000" spc="420" dirty="0" err="1">
                <a:solidFill>
                  <a:srgbClr val="000000"/>
                </a:solidFill>
                <a:ea typeface="Source Han Serif KR Bold Bold"/>
              </a:rPr>
              <a:t>클라우드</a:t>
            </a:r>
            <a:endParaRPr lang="en-US" sz="6000" spc="420" dirty="0">
              <a:solidFill>
                <a:srgbClr val="000000"/>
              </a:solidFill>
              <a:ea typeface="Source Han Serif KR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796" y="2175782"/>
            <a:ext cx="15940504" cy="6533066"/>
            <a:chOff x="0" y="0"/>
            <a:chExt cx="8848107" cy="3626314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8784606" cy="3562814"/>
            </a:xfrm>
            <a:custGeom>
              <a:avLst/>
              <a:gdLst/>
              <a:ahLst/>
              <a:cxnLst/>
              <a:rect l="l" t="t" r="r" b="b"/>
              <a:pathLst>
                <a:path w="8784606" h="3562814">
                  <a:moveTo>
                    <a:pt x="8691897" y="3562814"/>
                  </a:moveTo>
                  <a:lnTo>
                    <a:pt x="92710" y="3562814"/>
                  </a:lnTo>
                  <a:cubicBezTo>
                    <a:pt x="41910" y="3562814"/>
                    <a:pt x="0" y="3520904"/>
                    <a:pt x="0" y="347010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690627" y="0"/>
                  </a:lnTo>
                  <a:cubicBezTo>
                    <a:pt x="8741427" y="0"/>
                    <a:pt x="8783337" y="41910"/>
                    <a:pt x="8783337" y="92710"/>
                  </a:cubicBezTo>
                  <a:lnTo>
                    <a:pt x="8783337" y="3468834"/>
                  </a:lnTo>
                  <a:cubicBezTo>
                    <a:pt x="8784606" y="3520904"/>
                    <a:pt x="8742697" y="3562814"/>
                    <a:pt x="8691897" y="3562814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848106" cy="3626314"/>
            </a:xfrm>
            <a:custGeom>
              <a:avLst/>
              <a:gdLst/>
              <a:ahLst/>
              <a:cxnLst/>
              <a:rect l="l" t="t" r="r" b="b"/>
              <a:pathLst>
                <a:path w="8848106" h="3626314">
                  <a:moveTo>
                    <a:pt x="8723647" y="59690"/>
                  </a:moveTo>
                  <a:cubicBezTo>
                    <a:pt x="8759206" y="59690"/>
                    <a:pt x="8788416" y="88900"/>
                    <a:pt x="8788416" y="124460"/>
                  </a:cubicBezTo>
                  <a:lnTo>
                    <a:pt x="8788416" y="3501854"/>
                  </a:lnTo>
                  <a:cubicBezTo>
                    <a:pt x="8788416" y="3537414"/>
                    <a:pt x="8759206" y="3566624"/>
                    <a:pt x="8723647" y="3566624"/>
                  </a:cubicBezTo>
                  <a:lnTo>
                    <a:pt x="124460" y="3566624"/>
                  </a:lnTo>
                  <a:cubicBezTo>
                    <a:pt x="88900" y="3566624"/>
                    <a:pt x="59690" y="3537414"/>
                    <a:pt x="59690" y="35018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723647" y="59690"/>
                  </a:lnTo>
                  <a:moveTo>
                    <a:pt x="872364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501854"/>
                  </a:lnTo>
                  <a:cubicBezTo>
                    <a:pt x="0" y="3570434"/>
                    <a:pt x="55880" y="3626314"/>
                    <a:pt x="124460" y="3626314"/>
                  </a:cubicBezTo>
                  <a:lnTo>
                    <a:pt x="8723647" y="3626314"/>
                  </a:lnTo>
                  <a:cubicBezTo>
                    <a:pt x="8792227" y="3626314"/>
                    <a:pt x="8848106" y="3570434"/>
                    <a:pt x="8848106" y="3501854"/>
                  </a:cubicBezTo>
                  <a:lnTo>
                    <a:pt x="8848106" y="124460"/>
                  </a:lnTo>
                  <a:cubicBezTo>
                    <a:pt x="8848106" y="55880"/>
                    <a:pt x="8792227" y="0"/>
                    <a:pt x="872364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425786" flipH="1">
            <a:off x="15919920" y="1334527"/>
            <a:ext cx="1264945" cy="14771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82737" y="2657506"/>
            <a:ext cx="7631955" cy="556962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18796" y="376690"/>
            <a:ext cx="15940504" cy="148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88"/>
              </a:lnSpc>
            </a:pPr>
            <a:r>
              <a:rPr lang="en-US" sz="7420">
                <a:solidFill>
                  <a:srgbClr val="3B3D50"/>
                </a:solidFill>
                <a:ea typeface="Hertical Smooth"/>
              </a:rPr>
              <a:t>대표기능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1313" y="4288878"/>
            <a:ext cx="6344671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69"/>
              </a:lnSpc>
            </a:pPr>
            <a:r>
              <a:rPr lang="en-US" sz="2400" b="1" dirty="0" err="1">
                <a:solidFill>
                  <a:srgbClr val="3B3D50"/>
                </a:solidFill>
                <a:ea typeface="굴림체" panose="020B0609000101010101" pitchFamily="49" charset="-127"/>
              </a:rPr>
              <a:t>유저가</a:t>
            </a:r>
            <a:r>
              <a:rPr lang="en-US" sz="2400" b="1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ea typeface="굴림체" panose="020B0609000101010101" pitchFamily="49" charset="-127"/>
              </a:rPr>
              <a:t>좋아요한</a:t>
            </a:r>
            <a:r>
              <a:rPr lang="en-US" sz="2400" b="1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ea typeface="굴림체" panose="020B0609000101010101" pitchFamily="49" charset="-127"/>
              </a:rPr>
              <a:t>영화</a:t>
            </a:r>
            <a:r>
              <a:rPr lang="en-US" sz="2400" b="1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ea typeface="굴림체" panose="020B0609000101010101" pitchFamily="49" charset="-127"/>
              </a:rPr>
              <a:t>목록을</a:t>
            </a:r>
            <a:r>
              <a:rPr lang="en-US" sz="2400" b="1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ea typeface="굴림체" panose="020B0609000101010101" pitchFamily="49" charset="-127"/>
              </a:rPr>
              <a:t>불러온다</a:t>
            </a:r>
            <a:r>
              <a:rPr lang="en-US" sz="2400" b="1" dirty="0">
                <a:solidFill>
                  <a:srgbClr val="3B3D50"/>
                </a:solidFill>
                <a:ea typeface="굴림체" panose="020B0609000101010101" pitchFamily="49" charset="-127"/>
              </a:rPr>
              <a:t>.</a:t>
            </a:r>
          </a:p>
          <a:p>
            <a:pPr algn="just">
              <a:lnSpc>
                <a:spcPts val="2869"/>
              </a:lnSpc>
            </a:pPr>
            <a:endParaRPr lang="en-US" sz="2400" b="1" dirty="0">
              <a:solidFill>
                <a:srgbClr val="3B3D50"/>
              </a:solidFill>
              <a:ea typeface="굴림체" panose="020B0609000101010101" pitchFamily="49" charset="-127"/>
            </a:endParaRPr>
          </a:p>
          <a:p>
            <a:pPr algn="just">
              <a:lnSpc>
                <a:spcPts val="2869"/>
              </a:lnSpc>
            </a:pPr>
            <a:r>
              <a:rPr lang="en-US" sz="2400" b="1" dirty="0" err="1">
                <a:solidFill>
                  <a:srgbClr val="3B3D50"/>
                </a:solidFill>
                <a:latin typeface="굴림체" panose="020B0609000101010101" pitchFamily="49" charset="-127"/>
              </a:rPr>
              <a:t>Okt</a:t>
            </a:r>
            <a:r>
              <a:rPr lang="en-US" sz="2400" b="1" dirty="0">
                <a:solidFill>
                  <a:srgbClr val="3B3D50"/>
                </a:solidFill>
                <a:latin typeface="굴림체" panose="020B0609000101010101" pitchFamily="49" charset="-127"/>
              </a:rPr>
              <a:t>()를 </a:t>
            </a:r>
            <a:r>
              <a:rPr lang="en-US" sz="2400" b="1" dirty="0" err="1">
                <a:solidFill>
                  <a:srgbClr val="3B3D50"/>
                </a:solidFill>
                <a:latin typeface="굴림체" panose="020B0609000101010101" pitchFamily="49" charset="-127"/>
              </a:rPr>
              <a:t>활용해서</a:t>
            </a:r>
            <a:r>
              <a:rPr lang="en-US" sz="2400" b="1" dirty="0">
                <a:solidFill>
                  <a:srgbClr val="3B3D50"/>
                </a:solidFill>
                <a:latin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latin typeface="굴림체" panose="020B0609000101010101" pitchFamily="49" charset="-127"/>
              </a:rPr>
              <a:t>줄거리와</a:t>
            </a:r>
            <a:r>
              <a:rPr lang="en-US" sz="2400" b="1" dirty="0">
                <a:solidFill>
                  <a:srgbClr val="3B3D50"/>
                </a:solidFill>
                <a:latin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latin typeface="굴림체" panose="020B0609000101010101" pitchFamily="49" charset="-127"/>
              </a:rPr>
              <a:t>제목의</a:t>
            </a:r>
            <a:r>
              <a:rPr lang="en-US" sz="2400" b="1" dirty="0">
                <a:solidFill>
                  <a:srgbClr val="3B3D50"/>
                </a:solidFill>
                <a:latin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latin typeface="굴림체" panose="020B0609000101010101" pitchFamily="49" charset="-127"/>
              </a:rPr>
              <a:t>명사만</a:t>
            </a:r>
            <a:r>
              <a:rPr lang="en-US" sz="2400" b="1" dirty="0">
                <a:solidFill>
                  <a:srgbClr val="3B3D50"/>
                </a:solidFill>
                <a:latin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latin typeface="굴림체" panose="020B0609000101010101" pitchFamily="49" charset="-127"/>
              </a:rPr>
              <a:t>따로</a:t>
            </a:r>
            <a:r>
              <a:rPr lang="en-US" sz="2400" b="1" dirty="0">
                <a:solidFill>
                  <a:srgbClr val="3B3D50"/>
                </a:solidFill>
                <a:latin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latin typeface="굴림체" panose="020B0609000101010101" pitchFamily="49" charset="-127"/>
              </a:rPr>
              <a:t>추출한다</a:t>
            </a:r>
            <a:r>
              <a:rPr lang="en-US" sz="2400" b="1" dirty="0">
                <a:solidFill>
                  <a:srgbClr val="3B3D50"/>
                </a:solidFill>
                <a:latin typeface="굴림체" panose="020B0609000101010101" pitchFamily="49" charset="-127"/>
              </a:rPr>
              <a:t>.</a:t>
            </a:r>
          </a:p>
          <a:p>
            <a:pPr algn="just">
              <a:lnSpc>
                <a:spcPts val="2869"/>
              </a:lnSpc>
            </a:pPr>
            <a:endParaRPr lang="en-US" sz="2400" b="1" dirty="0">
              <a:solidFill>
                <a:srgbClr val="3B3D50"/>
              </a:solidFill>
              <a:latin typeface="굴림체" panose="020B0609000101010101" pitchFamily="49" charset="-127"/>
            </a:endParaRPr>
          </a:p>
          <a:p>
            <a:pPr algn="just">
              <a:lnSpc>
                <a:spcPts val="2869"/>
              </a:lnSpc>
            </a:pPr>
            <a:r>
              <a:rPr lang="en-US" sz="2400" b="1" dirty="0" err="1">
                <a:solidFill>
                  <a:srgbClr val="3B3D50"/>
                </a:solidFill>
                <a:ea typeface="굴림체" panose="020B0609000101010101" pitchFamily="49" charset="-127"/>
              </a:rPr>
              <a:t>추출된</a:t>
            </a:r>
            <a:r>
              <a:rPr lang="en-US" sz="2400" b="1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ea typeface="굴림체" panose="020B0609000101010101" pitchFamily="49" charset="-127"/>
              </a:rPr>
              <a:t>명사의</a:t>
            </a:r>
            <a:r>
              <a:rPr lang="en-US" sz="2400" b="1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ea typeface="굴림체" panose="020B0609000101010101" pitchFamily="49" charset="-127"/>
              </a:rPr>
              <a:t>단어별</a:t>
            </a:r>
            <a:r>
              <a:rPr lang="en-US" sz="2400" b="1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ea typeface="굴림체" panose="020B0609000101010101" pitchFamily="49" charset="-127"/>
              </a:rPr>
              <a:t>빈도수를</a:t>
            </a:r>
            <a:r>
              <a:rPr lang="en-US" sz="2400" b="1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ea typeface="굴림체" panose="020B0609000101010101" pitchFamily="49" charset="-127"/>
              </a:rPr>
              <a:t>세어</a:t>
            </a:r>
            <a:r>
              <a:rPr lang="en-US" sz="2400" b="1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ea typeface="굴림체" panose="020B0609000101010101" pitchFamily="49" charset="-127"/>
              </a:rPr>
              <a:t>넘겨준다</a:t>
            </a:r>
            <a:r>
              <a:rPr lang="en-US" sz="2400" b="1" dirty="0">
                <a:solidFill>
                  <a:srgbClr val="3B3D50"/>
                </a:solidFill>
                <a:ea typeface="굴림체" panose="020B0609000101010101" pitchFamily="49" charset="-127"/>
              </a:rPr>
              <a:t>.</a:t>
            </a:r>
          </a:p>
          <a:p>
            <a:pPr algn="just">
              <a:lnSpc>
                <a:spcPts val="2869"/>
              </a:lnSpc>
            </a:pPr>
            <a:endParaRPr lang="en-US" sz="2400" b="1" dirty="0">
              <a:solidFill>
                <a:srgbClr val="3B3D50"/>
              </a:solidFill>
              <a:ea typeface="굴림체" panose="020B0609000101010101" pitchFamily="49" charset="-127"/>
            </a:endParaRPr>
          </a:p>
          <a:p>
            <a:pPr algn="just">
              <a:lnSpc>
                <a:spcPts val="2869"/>
              </a:lnSpc>
            </a:pPr>
            <a:r>
              <a:rPr lang="en-US" sz="2400" b="1" dirty="0" err="1" smtClean="0">
                <a:solidFill>
                  <a:srgbClr val="3B3D50"/>
                </a:solidFill>
                <a:latin typeface="굴림체" panose="020B0609000101010101" pitchFamily="49" charset="-127"/>
              </a:rPr>
              <a:t>wordcloud</a:t>
            </a:r>
            <a:r>
              <a:rPr lang="en-US" sz="2400" b="1" dirty="0" smtClean="0">
                <a:solidFill>
                  <a:srgbClr val="3B3D50"/>
                </a:solidFill>
                <a:latin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latin typeface="굴림체" panose="020B0609000101010101" pitchFamily="49" charset="-127"/>
              </a:rPr>
              <a:t>패키지를</a:t>
            </a:r>
            <a:r>
              <a:rPr lang="en-US" sz="2400" b="1" dirty="0">
                <a:solidFill>
                  <a:srgbClr val="3B3D50"/>
                </a:solidFill>
                <a:latin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latin typeface="굴림체" panose="020B0609000101010101" pitchFamily="49" charset="-127"/>
              </a:rPr>
              <a:t>활용해서</a:t>
            </a:r>
            <a:r>
              <a:rPr lang="en-US" sz="2400" b="1" dirty="0">
                <a:solidFill>
                  <a:srgbClr val="3B3D50"/>
                </a:solidFill>
                <a:latin typeface="굴림체" panose="020B0609000101010101" pitchFamily="49" charset="-127"/>
              </a:rPr>
              <a:t> </a:t>
            </a:r>
            <a:r>
              <a:rPr lang="en-US" sz="2400" b="1" dirty="0" err="1">
                <a:solidFill>
                  <a:srgbClr val="3B3D50"/>
                </a:solidFill>
                <a:latin typeface="굴림체" panose="020B0609000101010101" pitchFamily="49" charset="-127"/>
              </a:rPr>
              <a:t>나타낸다</a:t>
            </a:r>
            <a:r>
              <a:rPr lang="en-US" sz="2400" b="1" dirty="0">
                <a:solidFill>
                  <a:srgbClr val="3B3D50"/>
                </a:solidFill>
                <a:latin typeface="굴림체" panose="020B0609000101010101" pitchFamily="49" charset="-127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1314" y="2505153"/>
            <a:ext cx="575652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spc="420" dirty="0" err="1">
                <a:solidFill>
                  <a:srgbClr val="000000"/>
                </a:solidFill>
                <a:ea typeface="Source Han Serif KR Bold Bold"/>
              </a:rPr>
              <a:t>워드</a:t>
            </a:r>
            <a:r>
              <a:rPr lang="en-US" sz="6000" spc="420" dirty="0">
                <a:solidFill>
                  <a:srgbClr val="000000"/>
                </a:solidFill>
                <a:ea typeface="Source Han Serif KR Bold Bold"/>
              </a:rPr>
              <a:t> </a:t>
            </a:r>
            <a:r>
              <a:rPr lang="en-US" sz="6000" spc="420" dirty="0" err="1">
                <a:solidFill>
                  <a:srgbClr val="000000"/>
                </a:solidFill>
                <a:ea typeface="Source Han Serif KR Bold Bold"/>
              </a:rPr>
              <a:t>클라우드</a:t>
            </a:r>
            <a:endParaRPr lang="en-US" sz="6000" spc="420" dirty="0">
              <a:solidFill>
                <a:srgbClr val="000000"/>
              </a:solidFill>
              <a:ea typeface="Source Han Serif KR Bo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81314" y="3343353"/>
            <a:ext cx="663539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9"/>
              </a:lnSpc>
            </a:pPr>
            <a:r>
              <a:rPr lang="en-US" sz="2149">
                <a:solidFill>
                  <a:srgbClr val="3B3D50"/>
                </a:solidFill>
                <a:latin typeface="굴림체" panose="020B0609000101010101" pitchFamily="49" charset="-127"/>
              </a:rPr>
              <a:t>(글에서 언급된 핵심 단어를 시각화하는 기법)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19594" y="262586"/>
            <a:ext cx="4168540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altLang="ko-KR" sz="4955" dirty="0">
                <a:solidFill>
                  <a:srgbClr val="3B3D50"/>
                </a:solidFill>
                <a:latin typeface="Hertical Smooth"/>
              </a:rPr>
              <a:t>2. </a:t>
            </a:r>
            <a:r>
              <a:rPr lang="en-US" altLang="ko-KR" sz="4955" dirty="0" err="1">
                <a:solidFill>
                  <a:srgbClr val="3B3D50"/>
                </a:solidFill>
                <a:latin typeface="Hertical Smooth"/>
              </a:rPr>
              <a:t>설명</a:t>
            </a:r>
            <a:endParaRPr lang="en-US" altLang="ko-KR" sz="4955" dirty="0">
              <a:solidFill>
                <a:srgbClr val="3B3D50"/>
              </a:solidFill>
              <a:latin typeface="Hertical Smoo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-172058" y="235476"/>
            <a:ext cx="4168540" cy="10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 dirty="0">
                <a:solidFill>
                  <a:srgbClr val="3B3D50"/>
                </a:solidFill>
                <a:latin typeface="Hertical Smooth"/>
              </a:rPr>
              <a:t>3.느낀점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2897918" y="1611615"/>
            <a:ext cx="5325559" cy="2079710"/>
            <a:chOff x="1908806" y="1101562"/>
            <a:chExt cx="5325559" cy="2079710"/>
          </a:xfrm>
        </p:grpSpPr>
        <p:grpSp>
          <p:nvGrpSpPr>
            <p:cNvPr id="28" name="그룹 27"/>
            <p:cNvGrpSpPr/>
            <p:nvPr/>
          </p:nvGrpSpPr>
          <p:grpSpPr>
            <a:xfrm>
              <a:off x="1908806" y="1101562"/>
              <a:ext cx="5056418" cy="1697953"/>
              <a:chOff x="1908806" y="1101562"/>
              <a:chExt cx="5056418" cy="1697953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1908806" y="1273012"/>
                <a:ext cx="1526503" cy="1526503"/>
                <a:chOff x="0" y="0"/>
                <a:chExt cx="6350000" cy="6350000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0795D"/>
                </a:solidFill>
              </p:spPr>
            </p:sp>
          </p:grpSp>
          <p:sp>
            <p:nvSpPr>
              <p:cNvPr id="6" name="TextBox 6"/>
              <p:cNvSpPr txBox="1"/>
              <p:nvPr/>
            </p:nvSpPr>
            <p:spPr>
              <a:xfrm>
                <a:off x="3607504" y="1101562"/>
                <a:ext cx="3357720" cy="7004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896"/>
                  </a:lnSpc>
                </a:pPr>
                <a:r>
                  <a:rPr lang="en-US" sz="3497" dirty="0" err="1">
                    <a:solidFill>
                      <a:srgbClr val="3B3D50"/>
                    </a:solidFill>
                    <a:ea typeface="Hertical Smooth"/>
                  </a:rPr>
                  <a:t>기획의</a:t>
                </a:r>
                <a:r>
                  <a:rPr lang="en-US" sz="3497" dirty="0">
                    <a:solidFill>
                      <a:srgbClr val="3B3D50"/>
                    </a:solidFill>
                    <a:ea typeface="Hertical Smooth"/>
                  </a:rPr>
                  <a:t> </a:t>
                </a:r>
                <a:r>
                  <a:rPr lang="en-US" sz="3497" dirty="0" err="1">
                    <a:solidFill>
                      <a:srgbClr val="3B3D50"/>
                    </a:solidFill>
                    <a:ea typeface="Hertical Smooth"/>
                  </a:rPr>
                  <a:t>중요성</a:t>
                </a:r>
                <a:endParaRPr lang="en-US" sz="3497" dirty="0">
                  <a:solidFill>
                    <a:srgbClr val="3B3D50"/>
                  </a:solidFill>
                  <a:ea typeface="Hertical Smooth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607504" y="1988638"/>
              <a:ext cx="3626861" cy="119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41"/>
                </a:lnSpc>
              </a:pPr>
              <a:r>
                <a:rPr lang="en-US" sz="2243" dirty="0" err="1">
                  <a:solidFill>
                    <a:srgbClr val="3B3D50"/>
                  </a:solidFill>
                  <a:latin typeface="굴림체" panose="020B0609000101010101" pitchFamily="49" charset="-127"/>
                </a:rPr>
                <a:t>view와</a:t>
              </a:r>
              <a:r>
                <a:rPr lang="en-US" sz="2243" dirty="0">
                  <a:solidFill>
                    <a:srgbClr val="3B3D50"/>
                  </a:solidFill>
                  <a:latin typeface="굴림체" panose="020B0609000101010101" pitchFamily="49" charset="-127"/>
                </a:rPr>
                <a:t> </a:t>
              </a:r>
              <a:r>
                <a:rPr lang="en-US" sz="2243" dirty="0" err="1">
                  <a:solidFill>
                    <a:srgbClr val="3B3D50"/>
                  </a:solidFill>
                  <a:latin typeface="굴림체" panose="020B0609000101010101" pitchFamily="49" charset="-127"/>
                </a:rPr>
                <a:t>componets</a:t>
              </a:r>
              <a:r>
                <a:rPr lang="en-US" sz="2243" dirty="0">
                  <a:solidFill>
                    <a:srgbClr val="3B3D50"/>
                  </a:solidFill>
                  <a:latin typeface="굴림체" panose="020B0609000101010101" pitchFamily="49" charset="-127"/>
                </a:rPr>
                <a:t> </a:t>
              </a:r>
              <a:r>
                <a:rPr lang="en-US" sz="2243" dirty="0" err="1">
                  <a:solidFill>
                    <a:srgbClr val="3B3D50"/>
                  </a:solidFill>
                  <a:latin typeface="굴림체" panose="020B0609000101010101" pitchFamily="49" charset="-127"/>
                </a:rPr>
                <a:t>구성을</a:t>
              </a:r>
              <a:endParaRPr lang="en-US" sz="2243" dirty="0">
                <a:solidFill>
                  <a:srgbClr val="3B3D50"/>
                </a:solidFill>
                <a:latin typeface="굴림체" panose="020B0609000101010101" pitchFamily="49" charset="-127"/>
              </a:endParaRPr>
            </a:p>
            <a:p>
              <a:pPr algn="just">
                <a:lnSpc>
                  <a:spcPts val="3141"/>
                </a:lnSpc>
              </a:pPr>
              <a:r>
                <a:rPr lang="en-US" sz="2243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정하는게</a:t>
              </a:r>
              <a:r>
                <a:rPr lang="en-US" sz="2243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243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수월하지</a:t>
              </a:r>
              <a:r>
                <a:rPr lang="en-US" sz="2243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243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않아서</a:t>
              </a:r>
              <a:endParaRPr lang="en-US" sz="2243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  <a:p>
              <a:pPr algn="just">
                <a:lnSpc>
                  <a:spcPts val="3141"/>
                </a:lnSpc>
              </a:pPr>
              <a:r>
                <a:rPr lang="en-US" sz="2243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개발단계에서</a:t>
              </a:r>
              <a:r>
                <a:rPr lang="en-US" sz="2243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243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중요함을</a:t>
              </a:r>
              <a:r>
                <a:rPr lang="en-US" sz="2243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243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느낌</a:t>
              </a:r>
              <a:endParaRPr lang="en-US" sz="2243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583111" y="1625766"/>
            <a:ext cx="5194539" cy="2051408"/>
            <a:chOff x="10430711" y="1111087"/>
            <a:chExt cx="5194539" cy="2051408"/>
          </a:xfrm>
        </p:grpSpPr>
        <p:grpSp>
          <p:nvGrpSpPr>
            <p:cNvPr id="4" name="Group 4"/>
            <p:cNvGrpSpPr/>
            <p:nvPr/>
          </p:nvGrpSpPr>
          <p:grpSpPr>
            <a:xfrm>
              <a:off x="10430711" y="1273012"/>
              <a:ext cx="1488948" cy="14889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0CA8C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2087618" y="1111087"/>
              <a:ext cx="3537632" cy="67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76"/>
                </a:lnSpc>
              </a:pPr>
              <a:r>
                <a:rPr lang="en-US" sz="3411" dirty="0">
                  <a:solidFill>
                    <a:srgbClr val="3B3D50"/>
                  </a:solidFill>
                  <a:latin typeface="Hertical Smooth"/>
                </a:rPr>
                <a:t>CSS </a:t>
              </a:r>
              <a:r>
                <a:rPr lang="en-US" sz="3411" dirty="0" err="1">
                  <a:solidFill>
                    <a:srgbClr val="3B3D50"/>
                  </a:solidFill>
                  <a:latin typeface="Hertical Smooth"/>
                </a:rPr>
                <a:t>어려움</a:t>
              </a:r>
              <a:endParaRPr lang="en-US" sz="3411" dirty="0">
                <a:solidFill>
                  <a:srgbClr val="3B3D50"/>
                </a:solidFill>
                <a:latin typeface="Hertical Smooth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87618" y="1969861"/>
              <a:ext cx="3537632" cy="119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4"/>
                </a:lnSpc>
              </a:pP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스타일을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꾸미는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부분이</a:t>
              </a:r>
              <a:endParaRPr lang="en-US" sz="2188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  <a:p>
              <a:pPr algn="just">
                <a:lnSpc>
                  <a:spcPts val="3064"/>
                </a:lnSpc>
              </a:pP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생각처럼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진행되지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않아</a:t>
              </a:r>
              <a:endParaRPr lang="en-US" sz="2188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  <a:p>
              <a:pPr algn="just">
                <a:lnSpc>
                  <a:spcPts val="3064"/>
                </a:lnSpc>
              </a:pP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어려움을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느낌</a:t>
              </a:r>
              <a:endParaRPr lang="en-US" sz="2188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819400" y="4676493"/>
            <a:ext cx="5482594" cy="1697953"/>
            <a:chOff x="1908806" y="3947991"/>
            <a:chExt cx="5482594" cy="1697953"/>
          </a:xfrm>
        </p:grpSpPr>
        <p:grpSp>
          <p:nvGrpSpPr>
            <p:cNvPr id="11" name="Group 11"/>
            <p:cNvGrpSpPr/>
            <p:nvPr/>
          </p:nvGrpSpPr>
          <p:grpSpPr>
            <a:xfrm>
              <a:off x="1908806" y="4119441"/>
              <a:ext cx="1526503" cy="152650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795D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607504" y="3947991"/>
              <a:ext cx="3783896" cy="628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96"/>
                </a:lnSpc>
              </a:pPr>
              <a:r>
                <a:rPr lang="en-US" sz="3497" dirty="0" err="1">
                  <a:solidFill>
                    <a:srgbClr val="3B3D50"/>
                  </a:solidFill>
                  <a:ea typeface="Hertical Smooth"/>
                </a:rPr>
                <a:t>역할분담의</a:t>
              </a:r>
              <a:r>
                <a:rPr lang="en-US" sz="3497" dirty="0">
                  <a:solidFill>
                    <a:srgbClr val="3B3D50"/>
                  </a:solidFill>
                  <a:ea typeface="Hertical Smooth"/>
                </a:rPr>
                <a:t> </a:t>
              </a:r>
              <a:r>
                <a:rPr lang="en-US" sz="3497" dirty="0" err="1">
                  <a:solidFill>
                    <a:srgbClr val="3B3D50"/>
                  </a:solidFill>
                  <a:ea typeface="Hertical Smooth"/>
                </a:rPr>
                <a:t>중요성</a:t>
              </a:r>
              <a:endParaRPr lang="en-US" sz="3497" dirty="0">
                <a:solidFill>
                  <a:srgbClr val="3B3D50"/>
                </a:solidFill>
                <a:ea typeface="Hertical Smooth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07504" y="4835068"/>
              <a:ext cx="3626861" cy="795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41"/>
                </a:lnSpc>
              </a:pPr>
              <a:r>
                <a:rPr lang="en-US" sz="2243" dirty="0">
                  <a:solidFill>
                    <a:srgbClr val="3B3D50"/>
                  </a:solidFill>
                  <a:latin typeface="굴림체" panose="020B0609000101010101" pitchFamily="49" charset="-127"/>
                </a:rPr>
                <a:t>merge </a:t>
              </a:r>
              <a:r>
                <a:rPr lang="en-US" sz="2243" dirty="0" err="1">
                  <a:solidFill>
                    <a:srgbClr val="3B3D50"/>
                  </a:solidFill>
                  <a:latin typeface="굴림체" panose="020B0609000101010101" pitchFamily="49" charset="-127"/>
                </a:rPr>
                <a:t>할때</a:t>
              </a:r>
              <a:r>
                <a:rPr lang="en-US" sz="2243" dirty="0">
                  <a:solidFill>
                    <a:srgbClr val="3B3D50"/>
                  </a:solidFill>
                  <a:latin typeface="굴림체" panose="020B0609000101010101" pitchFamily="49" charset="-127"/>
                </a:rPr>
                <a:t> </a:t>
              </a:r>
              <a:r>
                <a:rPr lang="en-US" sz="2243" dirty="0" err="1">
                  <a:solidFill>
                    <a:srgbClr val="3B3D50"/>
                  </a:solidFill>
                  <a:latin typeface="굴림체" panose="020B0609000101010101" pitchFamily="49" charset="-127"/>
                </a:rPr>
                <a:t>충돌발생</a:t>
              </a:r>
              <a:endParaRPr lang="en-US" sz="2243" dirty="0">
                <a:solidFill>
                  <a:srgbClr val="3B3D50"/>
                </a:solidFill>
                <a:latin typeface="굴림체" panose="020B0609000101010101" pitchFamily="49" charset="-127"/>
              </a:endParaRPr>
            </a:p>
            <a:p>
              <a:pPr algn="just">
                <a:lnSpc>
                  <a:spcPts val="3141"/>
                </a:lnSpc>
              </a:pPr>
              <a:r>
                <a:rPr lang="en-US" sz="2243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해결하는데</a:t>
              </a:r>
              <a:r>
                <a:rPr lang="en-US" sz="2243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243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어려움을</a:t>
              </a:r>
              <a:r>
                <a:rPr lang="en-US" sz="2243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243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느낌</a:t>
              </a:r>
              <a:endParaRPr lang="en-US" sz="2243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897918" y="7359614"/>
            <a:ext cx="5325559" cy="2050764"/>
            <a:chOff x="1908806" y="6794420"/>
            <a:chExt cx="5325559" cy="2050764"/>
          </a:xfrm>
        </p:grpSpPr>
        <p:grpSp>
          <p:nvGrpSpPr>
            <p:cNvPr id="15" name="Group 15"/>
            <p:cNvGrpSpPr/>
            <p:nvPr/>
          </p:nvGrpSpPr>
          <p:grpSpPr>
            <a:xfrm>
              <a:off x="1908806" y="6965870"/>
              <a:ext cx="1526503" cy="1526503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0795D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3607504" y="6794420"/>
              <a:ext cx="3626861" cy="700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6"/>
                </a:lnSpc>
              </a:pPr>
              <a:r>
                <a:rPr lang="en-US" sz="3497" dirty="0" err="1">
                  <a:solidFill>
                    <a:srgbClr val="3B3D50"/>
                  </a:solidFill>
                  <a:ea typeface="Hertical Smooth"/>
                </a:rPr>
                <a:t>기록의</a:t>
              </a:r>
              <a:r>
                <a:rPr lang="en-US" sz="3497" dirty="0">
                  <a:solidFill>
                    <a:srgbClr val="3B3D50"/>
                  </a:solidFill>
                  <a:ea typeface="Hertical Smooth"/>
                </a:rPr>
                <a:t> </a:t>
              </a:r>
              <a:r>
                <a:rPr lang="en-US" sz="3497" dirty="0" err="1">
                  <a:solidFill>
                    <a:srgbClr val="3B3D50"/>
                  </a:solidFill>
                  <a:ea typeface="Hertical Smooth"/>
                </a:rPr>
                <a:t>중요성</a:t>
              </a:r>
              <a:endParaRPr lang="en-US" sz="3497" dirty="0">
                <a:solidFill>
                  <a:srgbClr val="3B3D50"/>
                </a:solidFill>
                <a:ea typeface="Hertical Smooth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607504" y="7691022"/>
              <a:ext cx="3626861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89"/>
                </a:lnSpc>
              </a:pPr>
              <a:r>
                <a:rPr lang="en-US" sz="2135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오늘</a:t>
              </a:r>
              <a:r>
                <a:rPr lang="en-US" sz="2135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한 일 </a:t>
              </a:r>
              <a:r>
                <a:rPr lang="en-US" sz="2135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해야</a:t>
              </a:r>
              <a:r>
                <a:rPr lang="en-US" sz="2135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할 일 </a:t>
              </a:r>
              <a:r>
                <a:rPr lang="en-US" sz="2135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기록</a:t>
              </a:r>
              <a:endParaRPr lang="en-US" sz="2135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  <a:p>
              <a:pPr algn="just">
                <a:lnSpc>
                  <a:spcPts val="2989"/>
                </a:lnSpc>
              </a:pPr>
              <a:r>
                <a:rPr lang="en-US" sz="2135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진행상황을</a:t>
              </a:r>
              <a:r>
                <a:rPr lang="en-US" sz="2135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35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한번에</a:t>
              </a:r>
              <a:r>
                <a:rPr lang="en-US" sz="2135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볼 수 </a:t>
              </a:r>
              <a:r>
                <a:rPr lang="en-US" sz="2135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있음</a:t>
              </a:r>
              <a:endParaRPr lang="en-US" sz="2135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  <a:p>
              <a:pPr algn="just">
                <a:lnSpc>
                  <a:spcPts val="2989"/>
                </a:lnSpc>
              </a:pPr>
              <a:r>
                <a:rPr lang="en-US" sz="2135" dirty="0" err="1" smtClean="0">
                  <a:solidFill>
                    <a:srgbClr val="3B3D50"/>
                  </a:solidFill>
                  <a:ea typeface="굴림체" panose="020B0609000101010101" pitchFamily="49" charset="-127"/>
                </a:rPr>
                <a:t>목표설정으로</a:t>
              </a:r>
              <a:r>
                <a:rPr lang="en-US" sz="2135" dirty="0" smtClean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35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효율증가</a:t>
              </a:r>
              <a:endParaRPr lang="en-US" sz="2135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583111" y="4492530"/>
            <a:ext cx="5194539" cy="2051407"/>
            <a:chOff x="10430711" y="3887488"/>
            <a:chExt cx="5194539" cy="2051407"/>
          </a:xfrm>
        </p:grpSpPr>
        <p:grpSp>
          <p:nvGrpSpPr>
            <p:cNvPr id="19" name="Group 19"/>
            <p:cNvGrpSpPr/>
            <p:nvPr/>
          </p:nvGrpSpPr>
          <p:grpSpPr>
            <a:xfrm>
              <a:off x="10430711" y="4049413"/>
              <a:ext cx="1488948" cy="1488948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0CA8C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2087618" y="3887488"/>
              <a:ext cx="3537632" cy="67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76"/>
                </a:lnSpc>
              </a:pPr>
              <a:r>
                <a:rPr lang="en-US" sz="3411" dirty="0" err="1">
                  <a:solidFill>
                    <a:srgbClr val="3B3D50"/>
                  </a:solidFill>
                  <a:ea typeface="Hertical Smooth"/>
                </a:rPr>
                <a:t>노력</a:t>
              </a:r>
              <a:r>
                <a:rPr lang="en-US" sz="3411" dirty="0">
                  <a:solidFill>
                    <a:srgbClr val="3B3D50"/>
                  </a:solidFill>
                  <a:ea typeface="Hertical Smooth"/>
                </a:rPr>
                <a:t> </a:t>
              </a:r>
              <a:r>
                <a:rPr lang="en-US" sz="3411" dirty="0" err="1">
                  <a:solidFill>
                    <a:srgbClr val="3B3D50"/>
                  </a:solidFill>
                  <a:ea typeface="Hertical Smooth"/>
                </a:rPr>
                <a:t>필요성</a:t>
              </a:r>
              <a:endParaRPr lang="en-US" sz="3411" dirty="0">
                <a:solidFill>
                  <a:srgbClr val="3B3D50"/>
                </a:solidFill>
                <a:ea typeface="Hertical Smooth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087618" y="4746261"/>
              <a:ext cx="3537632" cy="119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4"/>
                </a:lnSpc>
              </a:pP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프로젝트를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하면서</a:t>
              </a:r>
              <a:endParaRPr lang="en-US" sz="2188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  <a:p>
              <a:pPr algn="just">
                <a:lnSpc>
                  <a:spcPts val="3064"/>
                </a:lnSpc>
              </a:pP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실력의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부족함을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느끼고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성장의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밑거름이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될거라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생각</a:t>
              </a:r>
              <a:endParaRPr lang="en-US" sz="2188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0583111" y="7359292"/>
            <a:ext cx="5194539" cy="2051408"/>
            <a:chOff x="10430711" y="6791120"/>
            <a:chExt cx="5194539" cy="2051408"/>
          </a:xfrm>
        </p:grpSpPr>
        <p:grpSp>
          <p:nvGrpSpPr>
            <p:cNvPr id="23" name="Group 23"/>
            <p:cNvGrpSpPr/>
            <p:nvPr/>
          </p:nvGrpSpPr>
          <p:grpSpPr>
            <a:xfrm>
              <a:off x="10430711" y="6953045"/>
              <a:ext cx="1488948" cy="1488948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0CA8C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2087618" y="6791120"/>
              <a:ext cx="3537632" cy="67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76"/>
                </a:lnSpc>
              </a:pPr>
              <a:r>
                <a:rPr lang="en-US" sz="3411">
                  <a:solidFill>
                    <a:srgbClr val="3B3D50"/>
                  </a:solidFill>
                  <a:ea typeface="Hertical Smooth"/>
                </a:rPr>
                <a:t>건강의 중요성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2087618" y="7649894"/>
              <a:ext cx="3537632" cy="119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4"/>
                </a:lnSpc>
              </a:pP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프로젝트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도중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건강악화발생</a:t>
              </a:r>
              <a:endParaRPr lang="en-US" sz="2188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  <a:p>
              <a:pPr algn="just">
                <a:lnSpc>
                  <a:spcPts val="3064"/>
                </a:lnSpc>
              </a:pP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의지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하락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효율하락</a:t>
              </a:r>
              <a:endParaRPr lang="en-US" sz="2188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  <a:p>
              <a:pPr algn="just">
                <a:lnSpc>
                  <a:spcPts val="3064"/>
                </a:lnSpc>
              </a:pP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건강의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중요성</a:t>
              </a:r>
              <a:r>
                <a:rPr lang="en-US" sz="2188" dirty="0">
                  <a:solidFill>
                    <a:srgbClr val="3B3D50"/>
                  </a:solidFill>
                  <a:ea typeface="굴림체" panose="020B0609000101010101" pitchFamily="49" charset="-127"/>
                </a:rPr>
                <a:t> </a:t>
              </a:r>
              <a:r>
                <a:rPr lang="en-US" sz="2188" dirty="0" err="1">
                  <a:solidFill>
                    <a:srgbClr val="3B3D50"/>
                  </a:solidFill>
                  <a:ea typeface="굴림체" panose="020B0609000101010101" pitchFamily="49" charset="-127"/>
                </a:rPr>
                <a:t>절감</a:t>
              </a:r>
              <a:endParaRPr lang="en-US" sz="2188" dirty="0">
                <a:solidFill>
                  <a:srgbClr val="3B3D50"/>
                </a:solidFill>
                <a:ea typeface="굴림체" panose="020B0609000101010101" pitchFamily="49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9733"/>
          <a:stretch>
            <a:fillRect/>
          </a:stretch>
        </p:blipFill>
        <p:spPr>
          <a:xfrm>
            <a:off x="7086600" y="145458"/>
            <a:ext cx="4114800" cy="37142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0992" y="3859756"/>
            <a:ext cx="15279881" cy="4970526"/>
            <a:chOff x="0" y="0"/>
            <a:chExt cx="20373174" cy="6627368"/>
          </a:xfrm>
        </p:grpSpPr>
        <p:sp>
          <p:nvSpPr>
            <p:cNvPr id="4" name="TextBox 4"/>
            <p:cNvSpPr txBox="1"/>
            <p:nvPr/>
          </p:nvSpPr>
          <p:spPr>
            <a:xfrm>
              <a:off x="0" y="457200"/>
              <a:ext cx="20373174" cy="2860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94"/>
                </a:lnSpc>
              </a:pPr>
              <a:r>
                <a:rPr lang="en-US" sz="16367" dirty="0">
                  <a:solidFill>
                    <a:srgbClr val="CFFF00"/>
                  </a:solidFill>
                  <a:latin typeface="Horizon Bold"/>
                </a:rPr>
                <a:t>THANK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67275"/>
              <a:ext cx="20373174" cy="2860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94"/>
                </a:lnSpc>
              </a:pPr>
              <a:r>
                <a:rPr lang="en-US" sz="16367" dirty="0">
                  <a:solidFill>
                    <a:srgbClr val="CFFF00"/>
                  </a:solidFill>
                  <a:latin typeface="Horizon Bold"/>
                </a:rPr>
                <a:t>YOU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12238"/>
              <a:ext cx="20373174" cy="2860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94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6B9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49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066192" y="1696247"/>
            <a:ext cx="15193108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61377" y="242827"/>
            <a:ext cx="1559792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spc="420" dirty="0" err="1">
                <a:solidFill>
                  <a:srgbClr val="000000"/>
                </a:solidFill>
                <a:ea typeface="Source Han Serif KR Bold"/>
              </a:rPr>
              <a:t>로그인</a:t>
            </a:r>
            <a:r>
              <a:rPr lang="en-US" sz="6000" spc="420" dirty="0">
                <a:solidFill>
                  <a:srgbClr val="000000"/>
                </a:solidFill>
                <a:ea typeface="Source Han Serif KR Bold"/>
              </a:rPr>
              <a:t> </a:t>
            </a:r>
            <a:r>
              <a:rPr lang="en-US" sz="6000" spc="420" dirty="0" err="1">
                <a:solidFill>
                  <a:srgbClr val="000000"/>
                </a:solidFill>
                <a:ea typeface="Source Han Serif KR Bold"/>
              </a:rPr>
              <a:t>로그아웃</a:t>
            </a:r>
            <a:r>
              <a:rPr lang="en-US" sz="6000" spc="420" dirty="0">
                <a:solidFill>
                  <a:srgbClr val="000000"/>
                </a:solidFill>
                <a:ea typeface="Source Han Serif KR Bold"/>
              </a:rPr>
              <a:t> </a:t>
            </a:r>
            <a:r>
              <a:rPr lang="en-US" sz="6000" spc="420" dirty="0" err="1">
                <a:solidFill>
                  <a:srgbClr val="000000"/>
                </a:solidFill>
                <a:ea typeface="Source Han Serif KR Bold"/>
              </a:rPr>
              <a:t>리멤버</a:t>
            </a:r>
            <a:endParaRPr lang="en-US" sz="6000" spc="420" dirty="0">
              <a:solidFill>
                <a:srgbClr val="000000"/>
              </a:solidFill>
              <a:ea typeface="Source Han Serif KR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6B9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482" b="11482"/>
          <a:stretch>
            <a:fillRect/>
          </a:stretch>
        </p:blipFill>
        <p:spPr>
          <a:xfrm>
            <a:off x="2812262" y="1439498"/>
            <a:ext cx="13505626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61377" y="242827"/>
            <a:ext cx="15597923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ko-KR" altLang="en-US" sz="6000" spc="420" dirty="0" smtClean="0">
                <a:solidFill>
                  <a:srgbClr val="000000"/>
                </a:solidFill>
                <a:ea typeface="Source Han Serif KR Bold"/>
              </a:rPr>
              <a:t>회원가입</a:t>
            </a:r>
            <a:endParaRPr lang="en-US" altLang="ko-KR" sz="6000" spc="420" dirty="0">
              <a:solidFill>
                <a:srgbClr val="000000"/>
              </a:solidFill>
              <a:ea typeface="Source Han Serif KR Bold"/>
            </a:endParaRPr>
          </a:p>
        </p:txBody>
      </p:sp>
      <p:pic>
        <p:nvPicPr>
          <p:cNvPr id="7" name="Picture 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rcRect b="9733"/>
          <a:stretch>
            <a:fillRect/>
          </a:stretch>
        </p:blipFill>
        <p:spPr>
          <a:xfrm>
            <a:off x="17109882" y="9223550"/>
            <a:ext cx="1178118" cy="106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6B9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0" end="33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40634" y="1028700"/>
            <a:ext cx="15606731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61377" y="242827"/>
            <a:ext cx="15597923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ko-KR" altLang="en-US" sz="6000" spc="420" dirty="0" smtClean="0">
                <a:solidFill>
                  <a:srgbClr val="000000"/>
                </a:solidFill>
                <a:ea typeface="Source Han Serif KR Bold"/>
              </a:rPr>
              <a:t>커뮤니티</a:t>
            </a:r>
            <a:endParaRPr lang="en-US" altLang="ko-KR" sz="6000" spc="420" dirty="0">
              <a:solidFill>
                <a:srgbClr val="000000"/>
              </a:solidFill>
              <a:ea typeface="Source Han Serif KR Bold"/>
            </a:endParaRPr>
          </a:p>
        </p:txBody>
      </p:sp>
      <p:pic>
        <p:nvPicPr>
          <p:cNvPr id="6" name="Picture 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rcRect b="9733"/>
          <a:stretch>
            <a:fillRect/>
          </a:stretch>
        </p:blipFill>
        <p:spPr>
          <a:xfrm>
            <a:off x="17073959" y="9105900"/>
            <a:ext cx="1178118" cy="106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6B9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60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547446" y="1028700"/>
            <a:ext cx="15193108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61377" y="242827"/>
            <a:ext cx="15597923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00"/>
              </a:lnSpc>
            </a:pPr>
            <a:r>
              <a:rPr lang="ko-KR" altLang="en-US" sz="6000" spc="420" dirty="0" smtClean="0">
                <a:solidFill>
                  <a:srgbClr val="000000"/>
                </a:solidFill>
                <a:ea typeface="Source Han Serif KR Bold"/>
              </a:rPr>
              <a:t>추천</a:t>
            </a:r>
            <a:endParaRPr lang="en-US" altLang="ko-KR" sz="6000" spc="420" dirty="0">
              <a:solidFill>
                <a:srgbClr val="000000"/>
              </a:solidFill>
              <a:ea typeface="Source Han Serif KR Bold"/>
            </a:endParaRPr>
          </a:p>
        </p:txBody>
      </p:sp>
      <p:pic>
        <p:nvPicPr>
          <p:cNvPr id="6" name="Picture 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rcRect b="9733"/>
          <a:stretch>
            <a:fillRect/>
          </a:stretch>
        </p:blipFill>
        <p:spPr>
          <a:xfrm>
            <a:off x="17092465" y="9231086"/>
            <a:ext cx="1178118" cy="106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3873" y="2214549"/>
            <a:ext cx="4758548" cy="5857902"/>
            <a:chOff x="0" y="0"/>
            <a:chExt cx="1906646" cy="2347133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843146" cy="2283633"/>
            </a:xfrm>
            <a:custGeom>
              <a:avLst/>
              <a:gdLst/>
              <a:ahLst/>
              <a:cxnLst/>
              <a:rect l="l" t="t" r="r" b="b"/>
              <a:pathLst>
                <a:path w="1843146" h="2283633">
                  <a:moveTo>
                    <a:pt x="1750436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49166" y="0"/>
                  </a:lnTo>
                  <a:cubicBezTo>
                    <a:pt x="1799966" y="0"/>
                    <a:pt x="1841876" y="41910"/>
                    <a:pt x="1841876" y="92710"/>
                  </a:cubicBezTo>
                  <a:lnTo>
                    <a:pt x="1841876" y="2189653"/>
                  </a:lnTo>
                  <a:cubicBezTo>
                    <a:pt x="1843146" y="2241723"/>
                    <a:pt x="1801236" y="2283633"/>
                    <a:pt x="1750436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906646" cy="2347133"/>
            </a:xfrm>
            <a:custGeom>
              <a:avLst/>
              <a:gdLst/>
              <a:ahLst/>
              <a:cxnLst/>
              <a:rect l="l" t="t" r="r" b="b"/>
              <a:pathLst>
                <a:path w="1906646" h="2347133">
                  <a:moveTo>
                    <a:pt x="1782186" y="59690"/>
                  </a:moveTo>
                  <a:cubicBezTo>
                    <a:pt x="1817746" y="59690"/>
                    <a:pt x="1846956" y="88900"/>
                    <a:pt x="1846956" y="124460"/>
                  </a:cubicBezTo>
                  <a:lnTo>
                    <a:pt x="1846956" y="2222673"/>
                  </a:lnTo>
                  <a:cubicBezTo>
                    <a:pt x="1846956" y="2258233"/>
                    <a:pt x="1817746" y="2287443"/>
                    <a:pt x="1782186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2186" y="59690"/>
                  </a:lnTo>
                  <a:moveTo>
                    <a:pt x="17821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1782186" y="2347133"/>
                  </a:lnTo>
                  <a:cubicBezTo>
                    <a:pt x="1850766" y="2347133"/>
                    <a:pt x="1906646" y="2291253"/>
                    <a:pt x="1906646" y="2222673"/>
                  </a:cubicBezTo>
                  <a:lnTo>
                    <a:pt x="1906646" y="124460"/>
                  </a:lnTo>
                  <a:cubicBezTo>
                    <a:pt x="1906646" y="55880"/>
                    <a:pt x="1850766" y="0"/>
                    <a:pt x="178218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728378" y="2214549"/>
            <a:ext cx="4758548" cy="5857902"/>
            <a:chOff x="0" y="0"/>
            <a:chExt cx="1906646" cy="234713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1843146" cy="2283633"/>
            </a:xfrm>
            <a:custGeom>
              <a:avLst/>
              <a:gdLst/>
              <a:ahLst/>
              <a:cxnLst/>
              <a:rect l="l" t="t" r="r" b="b"/>
              <a:pathLst>
                <a:path w="1843146" h="2283633">
                  <a:moveTo>
                    <a:pt x="1750436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49166" y="0"/>
                  </a:lnTo>
                  <a:cubicBezTo>
                    <a:pt x="1799966" y="0"/>
                    <a:pt x="1841876" y="41910"/>
                    <a:pt x="1841876" y="92710"/>
                  </a:cubicBezTo>
                  <a:lnTo>
                    <a:pt x="1841876" y="2189653"/>
                  </a:lnTo>
                  <a:cubicBezTo>
                    <a:pt x="1843146" y="2241723"/>
                    <a:pt x="1801236" y="2283633"/>
                    <a:pt x="1750436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06646" cy="2347133"/>
            </a:xfrm>
            <a:custGeom>
              <a:avLst/>
              <a:gdLst/>
              <a:ahLst/>
              <a:cxnLst/>
              <a:rect l="l" t="t" r="r" b="b"/>
              <a:pathLst>
                <a:path w="1906646" h="2347133">
                  <a:moveTo>
                    <a:pt x="1782186" y="59690"/>
                  </a:moveTo>
                  <a:cubicBezTo>
                    <a:pt x="1817746" y="59690"/>
                    <a:pt x="1846956" y="88900"/>
                    <a:pt x="1846956" y="124460"/>
                  </a:cubicBezTo>
                  <a:lnTo>
                    <a:pt x="1846956" y="2222673"/>
                  </a:lnTo>
                  <a:cubicBezTo>
                    <a:pt x="1846956" y="2258233"/>
                    <a:pt x="1817746" y="2287443"/>
                    <a:pt x="1782186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2186" y="59690"/>
                  </a:lnTo>
                  <a:moveTo>
                    <a:pt x="17821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1782186" y="2347133"/>
                  </a:lnTo>
                  <a:cubicBezTo>
                    <a:pt x="1850766" y="2347133"/>
                    <a:pt x="1906646" y="2291253"/>
                    <a:pt x="1906646" y="2222673"/>
                  </a:cubicBezTo>
                  <a:lnTo>
                    <a:pt x="1906646" y="124460"/>
                  </a:lnTo>
                  <a:cubicBezTo>
                    <a:pt x="1906646" y="55880"/>
                    <a:pt x="1850766" y="0"/>
                    <a:pt x="178218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95578" y="2214549"/>
            <a:ext cx="4758548" cy="5857902"/>
            <a:chOff x="0" y="0"/>
            <a:chExt cx="1906646" cy="2347133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843146" cy="2283633"/>
            </a:xfrm>
            <a:custGeom>
              <a:avLst/>
              <a:gdLst/>
              <a:ahLst/>
              <a:cxnLst/>
              <a:rect l="l" t="t" r="r" b="b"/>
              <a:pathLst>
                <a:path w="1843146" h="2283633">
                  <a:moveTo>
                    <a:pt x="1750436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49166" y="0"/>
                  </a:lnTo>
                  <a:cubicBezTo>
                    <a:pt x="1799966" y="0"/>
                    <a:pt x="1841876" y="41910"/>
                    <a:pt x="1841876" y="92710"/>
                  </a:cubicBezTo>
                  <a:lnTo>
                    <a:pt x="1841876" y="2189653"/>
                  </a:lnTo>
                  <a:cubicBezTo>
                    <a:pt x="1843146" y="2241723"/>
                    <a:pt x="1801236" y="2283633"/>
                    <a:pt x="1750436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906646" cy="2347133"/>
            </a:xfrm>
            <a:custGeom>
              <a:avLst/>
              <a:gdLst/>
              <a:ahLst/>
              <a:cxnLst/>
              <a:rect l="l" t="t" r="r" b="b"/>
              <a:pathLst>
                <a:path w="1906646" h="2347133">
                  <a:moveTo>
                    <a:pt x="1782186" y="59690"/>
                  </a:moveTo>
                  <a:cubicBezTo>
                    <a:pt x="1817746" y="59690"/>
                    <a:pt x="1846956" y="88900"/>
                    <a:pt x="1846956" y="124460"/>
                  </a:cubicBezTo>
                  <a:lnTo>
                    <a:pt x="1846956" y="2222673"/>
                  </a:lnTo>
                  <a:cubicBezTo>
                    <a:pt x="1846956" y="2258233"/>
                    <a:pt x="1817746" y="2287443"/>
                    <a:pt x="1782186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2186" y="59690"/>
                  </a:lnTo>
                  <a:moveTo>
                    <a:pt x="17821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1782186" y="2347133"/>
                  </a:lnTo>
                  <a:cubicBezTo>
                    <a:pt x="1850766" y="2347133"/>
                    <a:pt x="1906646" y="2291253"/>
                    <a:pt x="1906646" y="2222673"/>
                  </a:cubicBezTo>
                  <a:lnTo>
                    <a:pt x="1906646" y="124460"/>
                  </a:lnTo>
                  <a:cubicBezTo>
                    <a:pt x="1906646" y="55880"/>
                    <a:pt x="1850766" y="0"/>
                    <a:pt x="178218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740650" y="4291864"/>
            <a:ext cx="1578455" cy="81290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213853" y="4264721"/>
            <a:ext cx="1578455" cy="81290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3425786" flipH="1">
            <a:off x="5046475" y="1582212"/>
            <a:ext cx="1083020" cy="126467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3425786" flipH="1">
            <a:off x="10347307" y="1582212"/>
            <a:ext cx="1083020" cy="126467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3425786" flipH="1">
            <a:off x="15487552" y="1582212"/>
            <a:ext cx="1083020" cy="126467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3359472" y="3767193"/>
            <a:ext cx="907350" cy="12444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8421252" y="3861537"/>
            <a:ext cx="1372801" cy="105580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3789681" y="4389441"/>
            <a:ext cx="1259517" cy="179931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28878" y="2765046"/>
            <a:ext cx="4168540" cy="10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>
                <a:solidFill>
                  <a:srgbClr val="3B3D50"/>
                </a:solidFill>
                <a:latin typeface="Hertical Smooth"/>
              </a:rPr>
              <a:t>1.소개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23382" y="2765046"/>
            <a:ext cx="4168540" cy="10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>
                <a:solidFill>
                  <a:srgbClr val="3B3D50"/>
                </a:solidFill>
                <a:latin typeface="Hertical Smooth"/>
              </a:rPr>
              <a:t>2. 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90582" y="2765046"/>
            <a:ext cx="4168540" cy="10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>
                <a:solidFill>
                  <a:srgbClr val="3B3D50"/>
                </a:solidFill>
                <a:latin typeface="Hertical Smooth"/>
              </a:rPr>
              <a:t>3.느낀점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28878" y="5076825"/>
            <a:ext cx="4154112" cy="514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3B3D50"/>
                </a:solidFill>
                <a:latin typeface="굴림체" panose="020B0609000101010101" pitchFamily="49" charset="-127"/>
              </a:rPr>
              <a:t>1) </a:t>
            </a:r>
            <a:r>
              <a:rPr lang="en-US" sz="3299" dirty="0" err="1">
                <a:solidFill>
                  <a:srgbClr val="3B3D50"/>
                </a:solidFill>
                <a:latin typeface="굴림체" panose="020B0609000101010101" pitchFamily="49" charset="-127"/>
              </a:rPr>
              <a:t>팀장</a:t>
            </a:r>
            <a:r>
              <a:rPr lang="en-US" sz="3299" dirty="0">
                <a:solidFill>
                  <a:srgbClr val="3B3D50"/>
                </a:solidFill>
                <a:latin typeface="굴림체" panose="020B0609000101010101" pitchFamily="49" charset="-127"/>
              </a:rPr>
              <a:t> 및 </a:t>
            </a:r>
            <a:r>
              <a:rPr lang="en-US" sz="3299" dirty="0" err="1" smtClean="0">
                <a:solidFill>
                  <a:srgbClr val="3B3D50"/>
                </a:solidFill>
                <a:latin typeface="굴림체" panose="020B0609000101010101" pitchFamily="49" charset="-127"/>
              </a:rPr>
              <a:t>팀원소개</a:t>
            </a:r>
            <a:endParaRPr lang="en-US" sz="3299" dirty="0">
              <a:solidFill>
                <a:srgbClr val="3B3D50"/>
              </a:solidFill>
              <a:latin typeface="굴림체" panose="020B0609000101010101" pitchFamily="49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34200" y="5076825"/>
            <a:ext cx="4154112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3B3D50"/>
                </a:solidFill>
                <a:latin typeface="굴림체" panose="020B0609000101010101" pitchFamily="49" charset="-127"/>
              </a:rPr>
              <a:t>1) 데이터 모델링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6711" y="5866696"/>
            <a:ext cx="4210273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1"/>
              </a:lnSpc>
            </a:pPr>
            <a:r>
              <a:rPr lang="en-US" sz="3344">
                <a:solidFill>
                  <a:srgbClr val="3B3D50"/>
                </a:solidFill>
                <a:latin typeface="굴림체" panose="020B0609000101010101" pitchFamily="49" charset="-127"/>
              </a:rPr>
              <a:t>2) 서비스 구현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34200" y="5873468"/>
            <a:ext cx="4154112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3B3D50"/>
                </a:solidFill>
                <a:latin typeface="굴림체" panose="020B0609000101010101" pitchFamily="49" charset="-127"/>
              </a:rPr>
              <a:t>2) </a:t>
            </a:r>
            <a:r>
              <a:rPr lang="en-US" sz="3299" dirty="0" err="1">
                <a:solidFill>
                  <a:srgbClr val="3B3D50"/>
                </a:solidFill>
                <a:latin typeface="굴림체" panose="020B0609000101010101" pitchFamily="49" charset="-127"/>
              </a:rPr>
              <a:t>추천</a:t>
            </a:r>
            <a:r>
              <a:rPr lang="en-US" sz="3299" dirty="0">
                <a:solidFill>
                  <a:srgbClr val="3B3D50"/>
                </a:solidFill>
                <a:latin typeface="굴림체" panose="020B0609000101010101" pitchFamily="49" charset="-127"/>
              </a:rPr>
              <a:t> </a:t>
            </a:r>
            <a:r>
              <a:rPr lang="en-US" sz="3299" dirty="0" err="1">
                <a:solidFill>
                  <a:srgbClr val="3B3D50"/>
                </a:solidFill>
                <a:latin typeface="굴림체" panose="020B0609000101010101" pitchFamily="49" charset="-127"/>
              </a:rPr>
              <a:t>알고리즘</a:t>
            </a:r>
            <a:endParaRPr lang="en-US" sz="3299" dirty="0">
              <a:solidFill>
                <a:srgbClr val="3B3D50"/>
              </a:solidFill>
              <a:latin typeface="굴림체" panose="020B0609000101010101" pitchFamily="49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124300" y="6570709"/>
            <a:ext cx="4154112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3B3D50"/>
                </a:solidFill>
                <a:latin typeface="굴림체" panose="020B0609000101010101" pitchFamily="49" charset="-127"/>
              </a:rPr>
              <a:t>3) </a:t>
            </a:r>
            <a:r>
              <a:rPr lang="en-US" sz="3299" dirty="0" err="1">
                <a:solidFill>
                  <a:srgbClr val="3B3D50"/>
                </a:solidFill>
                <a:latin typeface="굴림체" panose="020B0609000101010101" pitchFamily="49" charset="-127"/>
              </a:rPr>
              <a:t>서비스</a:t>
            </a:r>
            <a:r>
              <a:rPr lang="en-US" sz="3299" dirty="0">
                <a:solidFill>
                  <a:srgbClr val="3B3D50"/>
                </a:solidFill>
                <a:latin typeface="굴림체" panose="020B0609000101010101" pitchFamily="49" charset="-127"/>
              </a:rPr>
              <a:t> </a:t>
            </a:r>
            <a:r>
              <a:rPr lang="en-US" sz="3299" dirty="0" err="1">
                <a:solidFill>
                  <a:srgbClr val="3B3D50"/>
                </a:solidFill>
                <a:latin typeface="굴림체" panose="020B0609000101010101" pitchFamily="49" charset="-127"/>
              </a:rPr>
              <a:t>대표기능</a:t>
            </a:r>
            <a:endParaRPr lang="en-US" sz="3299" dirty="0">
              <a:solidFill>
                <a:srgbClr val="3B3D50"/>
              </a:solidFill>
              <a:latin typeface="굴림체" panose="020B0609000101010101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676428" y="1930874"/>
            <a:ext cx="3952695" cy="3952244"/>
            <a:chOff x="0" y="0"/>
            <a:chExt cx="6350013" cy="6349289"/>
          </a:xfrm>
        </p:grpSpPr>
        <p:sp>
          <p:nvSpPr>
            <p:cNvPr id="3" name="Freeform 3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2"/>
              <a:stretch>
                <a:fillRect t="-5" b="-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675226" y="1930874"/>
            <a:ext cx="3952695" cy="3952244"/>
            <a:chOff x="0" y="0"/>
            <a:chExt cx="6350013" cy="6349289"/>
          </a:xfrm>
        </p:grpSpPr>
        <p:sp>
          <p:nvSpPr>
            <p:cNvPr id="5" name="Freeform 5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t="-5" b="-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480941">
            <a:off x="11603816" y="4918580"/>
            <a:ext cx="3788381" cy="1394251"/>
            <a:chOff x="0" y="0"/>
            <a:chExt cx="3219292" cy="11848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9292" cy="1184807"/>
            </a:xfrm>
            <a:custGeom>
              <a:avLst/>
              <a:gdLst/>
              <a:ahLst/>
              <a:cxnLst/>
              <a:rect l="l" t="t" r="r" b="b"/>
              <a:pathLst>
                <a:path w="3219292" h="1184807">
                  <a:moveTo>
                    <a:pt x="3094832" y="1184807"/>
                  </a:moveTo>
                  <a:lnTo>
                    <a:pt x="124460" y="1184807"/>
                  </a:lnTo>
                  <a:cubicBezTo>
                    <a:pt x="55880" y="1184807"/>
                    <a:pt x="0" y="1128927"/>
                    <a:pt x="0" y="10603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94832" y="0"/>
                  </a:lnTo>
                  <a:cubicBezTo>
                    <a:pt x="3163412" y="0"/>
                    <a:pt x="3219292" y="55880"/>
                    <a:pt x="3219292" y="124460"/>
                  </a:cubicBezTo>
                  <a:lnTo>
                    <a:pt x="3219292" y="1060347"/>
                  </a:lnTo>
                  <a:cubicBezTo>
                    <a:pt x="3219292" y="1128927"/>
                    <a:pt x="3163412" y="1184807"/>
                    <a:pt x="3094832" y="1184807"/>
                  </a:cubicBezTo>
                  <a:close/>
                </a:path>
              </a:pathLst>
            </a:custGeom>
            <a:solidFill>
              <a:srgbClr val="F0CA8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93919" y="7080186"/>
            <a:ext cx="6082613" cy="2134281"/>
            <a:chOff x="0" y="0"/>
            <a:chExt cx="2934047" cy="1029505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2870546" cy="966005"/>
            </a:xfrm>
            <a:custGeom>
              <a:avLst/>
              <a:gdLst/>
              <a:ahLst/>
              <a:cxnLst/>
              <a:rect l="l" t="t" r="r" b="b"/>
              <a:pathLst>
                <a:path w="2870546" h="966005">
                  <a:moveTo>
                    <a:pt x="2777836" y="966005"/>
                  </a:moveTo>
                  <a:lnTo>
                    <a:pt x="92710" y="966005"/>
                  </a:lnTo>
                  <a:cubicBezTo>
                    <a:pt x="41910" y="966005"/>
                    <a:pt x="0" y="924095"/>
                    <a:pt x="0" y="8732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76567" y="0"/>
                  </a:lnTo>
                  <a:cubicBezTo>
                    <a:pt x="2827367" y="0"/>
                    <a:pt x="2869277" y="41910"/>
                    <a:pt x="2869277" y="92710"/>
                  </a:cubicBezTo>
                  <a:lnTo>
                    <a:pt x="2869277" y="872025"/>
                  </a:lnTo>
                  <a:cubicBezTo>
                    <a:pt x="2870546" y="924095"/>
                    <a:pt x="2828636" y="966005"/>
                    <a:pt x="2777836" y="966005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934047" cy="1029505"/>
            </a:xfrm>
            <a:custGeom>
              <a:avLst/>
              <a:gdLst/>
              <a:ahLst/>
              <a:cxnLst/>
              <a:rect l="l" t="t" r="r" b="b"/>
              <a:pathLst>
                <a:path w="2934047" h="1029505">
                  <a:moveTo>
                    <a:pt x="2809586" y="59690"/>
                  </a:moveTo>
                  <a:cubicBezTo>
                    <a:pt x="2845146" y="59690"/>
                    <a:pt x="2874356" y="88900"/>
                    <a:pt x="2874356" y="124460"/>
                  </a:cubicBezTo>
                  <a:lnTo>
                    <a:pt x="2874356" y="905045"/>
                  </a:lnTo>
                  <a:cubicBezTo>
                    <a:pt x="2874356" y="940605"/>
                    <a:pt x="2845146" y="969815"/>
                    <a:pt x="2809586" y="969815"/>
                  </a:cubicBezTo>
                  <a:lnTo>
                    <a:pt x="124460" y="969815"/>
                  </a:lnTo>
                  <a:cubicBezTo>
                    <a:pt x="88900" y="969815"/>
                    <a:pt x="59690" y="940605"/>
                    <a:pt x="59690" y="9050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09587" y="59690"/>
                  </a:lnTo>
                  <a:moveTo>
                    <a:pt x="280958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5045"/>
                  </a:lnTo>
                  <a:cubicBezTo>
                    <a:pt x="0" y="973625"/>
                    <a:pt x="55880" y="1029505"/>
                    <a:pt x="124460" y="1029505"/>
                  </a:cubicBezTo>
                  <a:lnTo>
                    <a:pt x="2809587" y="1029505"/>
                  </a:lnTo>
                  <a:cubicBezTo>
                    <a:pt x="2878167" y="1029505"/>
                    <a:pt x="2934047" y="973625"/>
                    <a:pt x="2934047" y="905045"/>
                  </a:cubicBezTo>
                  <a:lnTo>
                    <a:pt x="2934047" y="124460"/>
                  </a:lnTo>
                  <a:cubicBezTo>
                    <a:pt x="2934047" y="55880"/>
                    <a:pt x="2878167" y="0"/>
                    <a:pt x="2809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480941">
            <a:off x="2864660" y="5185993"/>
            <a:ext cx="3795355" cy="1394251"/>
            <a:chOff x="0" y="0"/>
            <a:chExt cx="3225218" cy="11848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25218" cy="1184807"/>
            </a:xfrm>
            <a:custGeom>
              <a:avLst/>
              <a:gdLst/>
              <a:ahLst/>
              <a:cxnLst/>
              <a:rect l="l" t="t" r="r" b="b"/>
              <a:pathLst>
                <a:path w="3225218" h="1184807">
                  <a:moveTo>
                    <a:pt x="3100758" y="1184807"/>
                  </a:moveTo>
                  <a:lnTo>
                    <a:pt x="124460" y="1184807"/>
                  </a:lnTo>
                  <a:cubicBezTo>
                    <a:pt x="55880" y="1184807"/>
                    <a:pt x="0" y="1128927"/>
                    <a:pt x="0" y="10603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00759" y="0"/>
                  </a:lnTo>
                  <a:cubicBezTo>
                    <a:pt x="3169339" y="0"/>
                    <a:pt x="3225218" y="55880"/>
                    <a:pt x="3225218" y="124460"/>
                  </a:cubicBezTo>
                  <a:lnTo>
                    <a:pt x="3225218" y="1060347"/>
                  </a:lnTo>
                  <a:cubicBezTo>
                    <a:pt x="3225218" y="1128927"/>
                    <a:pt x="3169339" y="1184807"/>
                    <a:pt x="3100759" y="1184807"/>
                  </a:cubicBezTo>
                  <a:close/>
                </a:path>
              </a:pathLst>
            </a:custGeom>
            <a:solidFill>
              <a:srgbClr val="F0CA8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611469" y="6989253"/>
            <a:ext cx="6082613" cy="2134281"/>
            <a:chOff x="0" y="0"/>
            <a:chExt cx="2934047" cy="1029505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870546" cy="966005"/>
            </a:xfrm>
            <a:custGeom>
              <a:avLst/>
              <a:gdLst/>
              <a:ahLst/>
              <a:cxnLst/>
              <a:rect l="l" t="t" r="r" b="b"/>
              <a:pathLst>
                <a:path w="2870546" h="966005">
                  <a:moveTo>
                    <a:pt x="2777836" y="966005"/>
                  </a:moveTo>
                  <a:lnTo>
                    <a:pt x="92710" y="966005"/>
                  </a:lnTo>
                  <a:cubicBezTo>
                    <a:pt x="41910" y="966005"/>
                    <a:pt x="0" y="924095"/>
                    <a:pt x="0" y="8732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76567" y="0"/>
                  </a:lnTo>
                  <a:cubicBezTo>
                    <a:pt x="2827367" y="0"/>
                    <a:pt x="2869277" y="41910"/>
                    <a:pt x="2869277" y="92710"/>
                  </a:cubicBezTo>
                  <a:lnTo>
                    <a:pt x="2869277" y="872025"/>
                  </a:lnTo>
                  <a:cubicBezTo>
                    <a:pt x="2870546" y="924095"/>
                    <a:pt x="2828636" y="966005"/>
                    <a:pt x="2777836" y="966005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934047" cy="1029505"/>
            </a:xfrm>
            <a:custGeom>
              <a:avLst/>
              <a:gdLst/>
              <a:ahLst/>
              <a:cxnLst/>
              <a:rect l="l" t="t" r="r" b="b"/>
              <a:pathLst>
                <a:path w="2934047" h="1029505">
                  <a:moveTo>
                    <a:pt x="2809586" y="59690"/>
                  </a:moveTo>
                  <a:cubicBezTo>
                    <a:pt x="2845146" y="59690"/>
                    <a:pt x="2874356" y="88900"/>
                    <a:pt x="2874356" y="124460"/>
                  </a:cubicBezTo>
                  <a:lnTo>
                    <a:pt x="2874356" y="905045"/>
                  </a:lnTo>
                  <a:cubicBezTo>
                    <a:pt x="2874356" y="940605"/>
                    <a:pt x="2845146" y="969815"/>
                    <a:pt x="2809586" y="969815"/>
                  </a:cubicBezTo>
                  <a:lnTo>
                    <a:pt x="124460" y="969815"/>
                  </a:lnTo>
                  <a:cubicBezTo>
                    <a:pt x="88900" y="969815"/>
                    <a:pt x="59690" y="940605"/>
                    <a:pt x="59690" y="9050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09587" y="59690"/>
                  </a:lnTo>
                  <a:moveTo>
                    <a:pt x="280958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5045"/>
                  </a:lnTo>
                  <a:cubicBezTo>
                    <a:pt x="0" y="973625"/>
                    <a:pt x="55880" y="1029505"/>
                    <a:pt x="124460" y="1029505"/>
                  </a:cubicBezTo>
                  <a:lnTo>
                    <a:pt x="2809587" y="1029505"/>
                  </a:lnTo>
                  <a:cubicBezTo>
                    <a:pt x="2878167" y="1029505"/>
                    <a:pt x="2934047" y="973625"/>
                    <a:pt x="2934047" y="905045"/>
                  </a:cubicBezTo>
                  <a:lnTo>
                    <a:pt x="2934047" y="124460"/>
                  </a:lnTo>
                  <a:cubicBezTo>
                    <a:pt x="2934047" y="55880"/>
                    <a:pt x="2878167" y="0"/>
                    <a:pt x="2809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28857" y="0"/>
            <a:ext cx="4246635" cy="424663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 rot="-519207">
            <a:off x="11396504" y="4992011"/>
            <a:ext cx="4168540" cy="10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>
                <a:solidFill>
                  <a:srgbClr val="3B3D50"/>
                </a:solidFill>
                <a:ea typeface="Hertical Smooth"/>
              </a:rPr>
              <a:t>김창영(팀원)</a:t>
            </a:r>
          </a:p>
        </p:txBody>
      </p:sp>
      <p:sp>
        <p:nvSpPr>
          <p:cNvPr id="18" name="TextBox 18"/>
          <p:cNvSpPr txBox="1"/>
          <p:nvPr/>
        </p:nvSpPr>
        <p:spPr>
          <a:xfrm rot="-519207">
            <a:off x="2691027" y="5259910"/>
            <a:ext cx="4168540" cy="10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>
                <a:solidFill>
                  <a:srgbClr val="3B3D50"/>
                </a:solidFill>
                <a:ea typeface="Hertical Smooth"/>
              </a:rPr>
              <a:t>박윤아(팀장)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36208" y="7597748"/>
            <a:ext cx="445226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2993" dirty="0" err="1">
                <a:solidFill>
                  <a:srgbClr val="3B3D50"/>
                </a:solidFill>
                <a:ea typeface="굴림체" panose="020B0609000101010101" pitchFamily="49" charset="-127"/>
              </a:rPr>
              <a:t>모델</a:t>
            </a:r>
            <a:r>
              <a:rPr lang="en-US" sz="2993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993" dirty="0" err="1">
                <a:solidFill>
                  <a:srgbClr val="3B3D50"/>
                </a:solidFill>
                <a:ea typeface="굴림체" panose="020B0609000101010101" pitchFamily="49" charset="-127"/>
              </a:rPr>
              <a:t>기술</a:t>
            </a:r>
            <a:r>
              <a:rPr lang="en-US" sz="2993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993" dirty="0" err="1">
                <a:solidFill>
                  <a:srgbClr val="3B3D50"/>
                </a:solidFill>
                <a:ea typeface="굴림체" panose="020B0609000101010101" pitchFamily="49" charset="-127"/>
              </a:rPr>
              <a:t>알고리즘</a:t>
            </a:r>
            <a:r>
              <a:rPr lang="en-US" sz="2993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993" dirty="0" err="1">
                <a:solidFill>
                  <a:srgbClr val="3B3D50"/>
                </a:solidFill>
                <a:ea typeface="굴림체" panose="020B0609000101010101" pitchFamily="49" charset="-127"/>
              </a:rPr>
              <a:t>구현</a:t>
            </a:r>
            <a:endParaRPr lang="en-US" sz="2993" dirty="0">
              <a:solidFill>
                <a:srgbClr val="3B3D50"/>
              </a:solidFill>
              <a:ea typeface="굴림체" panose="020B0609000101010101" pitchFamily="49" charset="-127"/>
            </a:endParaRPr>
          </a:p>
          <a:p>
            <a:pPr algn="ctr">
              <a:lnSpc>
                <a:spcPts val="4190"/>
              </a:lnSpc>
            </a:pPr>
            <a:r>
              <a:rPr lang="en-US" sz="2993" dirty="0" err="1">
                <a:solidFill>
                  <a:srgbClr val="3B3D50"/>
                </a:solidFill>
                <a:ea typeface="굴림체" panose="020B0609000101010101" pitchFamily="49" charset="-127"/>
              </a:rPr>
              <a:t>프론트</a:t>
            </a:r>
            <a:r>
              <a:rPr lang="en-US" sz="2993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993" dirty="0" err="1">
                <a:solidFill>
                  <a:srgbClr val="3B3D50"/>
                </a:solidFill>
                <a:ea typeface="굴림체" panose="020B0609000101010101" pitchFamily="49" charset="-127"/>
              </a:rPr>
              <a:t>css</a:t>
            </a:r>
            <a:r>
              <a:rPr lang="en-US" sz="2993" dirty="0">
                <a:solidFill>
                  <a:srgbClr val="3B3D50"/>
                </a:solidFill>
                <a:ea typeface="굴림체" panose="020B0609000101010101" pitchFamily="49" charset="-127"/>
              </a:rPr>
              <a:t> 및 </a:t>
            </a:r>
            <a:r>
              <a:rPr lang="en-US" sz="2993" dirty="0" err="1">
                <a:solidFill>
                  <a:srgbClr val="3B3D50"/>
                </a:solidFill>
                <a:ea typeface="굴림체" panose="020B0609000101010101" pitchFamily="49" charset="-127"/>
              </a:rPr>
              <a:t>검색기능</a:t>
            </a:r>
            <a:endParaRPr lang="en-US" sz="2993" dirty="0">
              <a:solidFill>
                <a:srgbClr val="3B3D50"/>
              </a:solidFill>
              <a:ea typeface="굴림체" panose="020B0609000101010101" pitchFamily="49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92719" y="7506816"/>
            <a:ext cx="445226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2993">
                <a:solidFill>
                  <a:srgbClr val="3B3D50"/>
                </a:solidFill>
                <a:ea typeface="굴림체" panose="020B0609000101010101" pitchFamily="49" charset="-127"/>
              </a:rPr>
              <a:t>백 &amp; 프론트 기술 접목</a:t>
            </a:r>
          </a:p>
          <a:p>
            <a:pPr algn="ctr">
              <a:lnSpc>
                <a:spcPts val="4190"/>
              </a:lnSpc>
            </a:pPr>
            <a:r>
              <a:rPr lang="en-US" sz="2993">
                <a:solidFill>
                  <a:srgbClr val="3B3D50"/>
                </a:solidFill>
                <a:ea typeface="굴림체" panose="020B0609000101010101" pitchFamily="49" charset="-127"/>
              </a:rPr>
              <a:t>발표 ppt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594" y="262586"/>
            <a:ext cx="4168540" cy="10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 dirty="0">
                <a:solidFill>
                  <a:srgbClr val="3B3D50"/>
                </a:solidFill>
                <a:latin typeface="Hertical Smooth"/>
              </a:rPr>
              <a:t>1.소개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5781" y="3717932"/>
            <a:ext cx="3564752" cy="4615608"/>
            <a:chOff x="0" y="0"/>
            <a:chExt cx="1812751" cy="2347133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749251" cy="2283633"/>
            </a:xfrm>
            <a:custGeom>
              <a:avLst/>
              <a:gdLst/>
              <a:ahLst/>
              <a:cxnLst/>
              <a:rect l="l" t="t" r="r" b="b"/>
              <a:pathLst>
                <a:path w="1749251" h="2283633">
                  <a:moveTo>
                    <a:pt x="1656541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55271" y="0"/>
                  </a:lnTo>
                  <a:cubicBezTo>
                    <a:pt x="1706071" y="0"/>
                    <a:pt x="1747981" y="41910"/>
                    <a:pt x="1747981" y="92710"/>
                  </a:cubicBezTo>
                  <a:lnTo>
                    <a:pt x="1747981" y="2189653"/>
                  </a:lnTo>
                  <a:cubicBezTo>
                    <a:pt x="1749251" y="2241723"/>
                    <a:pt x="1707341" y="2283633"/>
                    <a:pt x="1656541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812751" cy="2347133"/>
            </a:xfrm>
            <a:custGeom>
              <a:avLst/>
              <a:gdLst/>
              <a:ahLst/>
              <a:cxnLst/>
              <a:rect l="l" t="t" r="r" b="b"/>
              <a:pathLst>
                <a:path w="1812751" h="2347133">
                  <a:moveTo>
                    <a:pt x="1688291" y="59690"/>
                  </a:moveTo>
                  <a:cubicBezTo>
                    <a:pt x="1723851" y="59690"/>
                    <a:pt x="1753061" y="88900"/>
                    <a:pt x="1753061" y="124460"/>
                  </a:cubicBezTo>
                  <a:lnTo>
                    <a:pt x="1753061" y="2222673"/>
                  </a:lnTo>
                  <a:cubicBezTo>
                    <a:pt x="1753061" y="2258233"/>
                    <a:pt x="1723851" y="2287443"/>
                    <a:pt x="1688291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291" y="59690"/>
                  </a:lnTo>
                  <a:moveTo>
                    <a:pt x="16882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1688291" y="2347133"/>
                  </a:lnTo>
                  <a:cubicBezTo>
                    <a:pt x="1756871" y="2347133"/>
                    <a:pt x="1812751" y="2291253"/>
                    <a:pt x="1812751" y="2222673"/>
                  </a:cubicBezTo>
                  <a:lnTo>
                    <a:pt x="1812751" y="124460"/>
                  </a:lnTo>
                  <a:cubicBezTo>
                    <a:pt x="1812751" y="55880"/>
                    <a:pt x="1756871" y="0"/>
                    <a:pt x="168829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365311" y="3717932"/>
            <a:ext cx="3564752" cy="4615608"/>
            <a:chOff x="0" y="0"/>
            <a:chExt cx="1812751" cy="234713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1749251" cy="2283633"/>
            </a:xfrm>
            <a:custGeom>
              <a:avLst/>
              <a:gdLst/>
              <a:ahLst/>
              <a:cxnLst/>
              <a:rect l="l" t="t" r="r" b="b"/>
              <a:pathLst>
                <a:path w="1749251" h="2283633">
                  <a:moveTo>
                    <a:pt x="1656541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55271" y="0"/>
                  </a:lnTo>
                  <a:cubicBezTo>
                    <a:pt x="1706071" y="0"/>
                    <a:pt x="1747981" y="41910"/>
                    <a:pt x="1747981" y="92710"/>
                  </a:cubicBezTo>
                  <a:lnTo>
                    <a:pt x="1747981" y="2189653"/>
                  </a:lnTo>
                  <a:cubicBezTo>
                    <a:pt x="1749251" y="2241723"/>
                    <a:pt x="1707341" y="2283633"/>
                    <a:pt x="1656541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812751" cy="2347133"/>
            </a:xfrm>
            <a:custGeom>
              <a:avLst/>
              <a:gdLst/>
              <a:ahLst/>
              <a:cxnLst/>
              <a:rect l="l" t="t" r="r" b="b"/>
              <a:pathLst>
                <a:path w="1812751" h="2347133">
                  <a:moveTo>
                    <a:pt x="1688291" y="59690"/>
                  </a:moveTo>
                  <a:cubicBezTo>
                    <a:pt x="1723851" y="59690"/>
                    <a:pt x="1753061" y="88900"/>
                    <a:pt x="1753061" y="124460"/>
                  </a:cubicBezTo>
                  <a:lnTo>
                    <a:pt x="1753061" y="2222673"/>
                  </a:lnTo>
                  <a:cubicBezTo>
                    <a:pt x="1753061" y="2258233"/>
                    <a:pt x="1723851" y="2287443"/>
                    <a:pt x="1688291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291" y="59690"/>
                  </a:lnTo>
                  <a:moveTo>
                    <a:pt x="16882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1688291" y="2347133"/>
                  </a:lnTo>
                  <a:cubicBezTo>
                    <a:pt x="1756871" y="2347133"/>
                    <a:pt x="1812751" y="2291253"/>
                    <a:pt x="1812751" y="2222673"/>
                  </a:cubicBezTo>
                  <a:lnTo>
                    <a:pt x="1812751" y="124460"/>
                  </a:lnTo>
                  <a:cubicBezTo>
                    <a:pt x="1812751" y="55880"/>
                    <a:pt x="1756871" y="0"/>
                    <a:pt x="168829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296389" y="3717932"/>
            <a:ext cx="3564752" cy="4615608"/>
            <a:chOff x="0" y="0"/>
            <a:chExt cx="1812751" cy="2347133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749251" cy="2283633"/>
            </a:xfrm>
            <a:custGeom>
              <a:avLst/>
              <a:gdLst/>
              <a:ahLst/>
              <a:cxnLst/>
              <a:rect l="l" t="t" r="r" b="b"/>
              <a:pathLst>
                <a:path w="1749251" h="2283633">
                  <a:moveTo>
                    <a:pt x="1656541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55271" y="0"/>
                  </a:lnTo>
                  <a:cubicBezTo>
                    <a:pt x="1706071" y="0"/>
                    <a:pt x="1747981" y="41910"/>
                    <a:pt x="1747981" y="92710"/>
                  </a:cubicBezTo>
                  <a:lnTo>
                    <a:pt x="1747981" y="2189653"/>
                  </a:lnTo>
                  <a:cubicBezTo>
                    <a:pt x="1749251" y="2241723"/>
                    <a:pt x="1707341" y="2283633"/>
                    <a:pt x="1656541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12751" cy="2347133"/>
            </a:xfrm>
            <a:custGeom>
              <a:avLst/>
              <a:gdLst/>
              <a:ahLst/>
              <a:cxnLst/>
              <a:rect l="l" t="t" r="r" b="b"/>
              <a:pathLst>
                <a:path w="1812751" h="2347133">
                  <a:moveTo>
                    <a:pt x="1688291" y="59690"/>
                  </a:moveTo>
                  <a:cubicBezTo>
                    <a:pt x="1723851" y="59690"/>
                    <a:pt x="1753061" y="88900"/>
                    <a:pt x="1753061" y="124460"/>
                  </a:cubicBezTo>
                  <a:lnTo>
                    <a:pt x="1753061" y="2222673"/>
                  </a:lnTo>
                  <a:cubicBezTo>
                    <a:pt x="1753061" y="2258233"/>
                    <a:pt x="1723851" y="2287443"/>
                    <a:pt x="1688291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291" y="59690"/>
                  </a:lnTo>
                  <a:moveTo>
                    <a:pt x="16882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1688291" y="2347133"/>
                  </a:lnTo>
                  <a:cubicBezTo>
                    <a:pt x="1756871" y="2347133"/>
                    <a:pt x="1812751" y="2291253"/>
                    <a:pt x="1812751" y="2222673"/>
                  </a:cubicBezTo>
                  <a:lnTo>
                    <a:pt x="1812751" y="124460"/>
                  </a:lnTo>
                  <a:cubicBezTo>
                    <a:pt x="1812751" y="55880"/>
                    <a:pt x="1756871" y="0"/>
                    <a:pt x="168829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227466" y="3717932"/>
            <a:ext cx="3564752" cy="4615608"/>
            <a:chOff x="0" y="0"/>
            <a:chExt cx="1812751" cy="2347133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1749251" cy="2283633"/>
            </a:xfrm>
            <a:custGeom>
              <a:avLst/>
              <a:gdLst/>
              <a:ahLst/>
              <a:cxnLst/>
              <a:rect l="l" t="t" r="r" b="b"/>
              <a:pathLst>
                <a:path w="1749251" h="2283633">
                  <a:moveTo>
                    <a:pt x="1656541" y="2283633"/>
                  </a:moveTo>
                  <a:lnTo>
                    <a:pt x="92710" y="2283633"/>
                  </a:lnTo>
                  <a:cubicBezTo>
                    <a:pt x="41910" y="2283633"/>
                    <a:pt x="0" y="2241723"/>
                    <a:pt x="0" y="219092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55271" y="0"/>
                  </a:lnTo>
                  <a:cubicBezTo>
                    <a:pt x="1706071" y="0"/>
                    <a:pt x="1747981" y="41910"/>
                    <a:pt x="1747981" y="92710"/>
                  </a:cubicBezTo>
                  <a:lnTo>
                    <a:pt x="1747981" y="2189653"/>
                  </a:lnTo>
                  <a:cubicBezTo>
                    <a:pt x="1749251" y="2241723"/>
                    <a:pt x="1707341" y="2283633"/>
                    <a:pt x="1656541" y="2283633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12751" cy="2347133"/>
            </a:xfrm>
            <a:custGeom>
              <a:avLst/>
              <a:gdLst/>
              <a:ahLst/>
              <a:cxnLst/>
              <a:rect l="l" t="t" r="r" b="b"/>
              <a:pathLst>
                <a:path w="1812751" h="2347133">
                  <a:moveTo>
                    <a:pt x="1688291" y="59690"/>
                  </a:moveTo>
                  <a:cubicBezTo>
                    <a:pt x="1723851" y="59690"/>
                    <a:pt x="1753061" y="88900"/>
                    <a:pt x="1753061" y="124460"/>
                  </a:cubicBezTo>
                  <a:lnTo>
                    <a:pt x="1753061" y="2222673"/>
                  </a:lnTo>
                  <a:cubicBezTo>
                    <a:pt x="1753061" y="2258233"/>
                    <a:pt x="1723851" y="2287443"/>
                    <a:pt x="1688291" y="2287443"/>
                  </a:cubicBezTo>
                  <a:lnTo>
                    <a:pt x="124460" y="2287443"/>
                  </a:lnTo>
                  <a:cubicBezTo>
                    <a:pt x="88900" y="2287443"/>
                    <a:pt x="59690" y="2258233"/>
                    <a:pt x="59690" y="222267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291" y="59690"/>
                  </a:lnTo>
                  <a:moveTo>
                    <a:pt x="16882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22673"/>
                  </a:lnTo>
                  <a:cubicBezTo>
                    <a:pt x="0" y="2291253"/>
                    <a:pt x="55880" y="2347133"/>
                    <a:pt x="124460" y="2347133"/>
                  </a:cubicBezTo>
                  <a:lnTo>
                    <a:pt x="1688291" y="2347133"/>
                  </a:lnTo>
                  <a:cubicBezTo>
                    <a:pt x="1756871" y="2347133"/>
                    <a:pt x="1812751" y="2291253"/>
                    <a:pt x="1812751" y="2222673"/>
                  </a:cubicBezTo>
                  <a:lnTo>
                    <a:pt x="1812751" y="124460"/>
                  </a:lnTo>
                  <a:cubicBezTo>
                    <a:pt x="1812751" y="55880"/>
                    <a:pt x="1756871" y="0"/>
                    <a:pt x="168829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853861" y="1028700"/>
            <a:ext cx="10580278" cy="1262947"/>
            <a:chOff x="0" y="0"/>
            <a:chExt cx="5779311" cy="689865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5715811" cy="626365"/>
            </a:xfrm>
            <a:custGeom>
              <a:avLst/>
              <a:gdLst/>
              <a:ahLst/>
              <a:cxnLst/>
              <a:rect l="l" t="t" r="r" b="b"/>
              <a:pathLst>
                <a:path w="5715811" h="626365">
                  <a:moveTo>
                    <a:pt x="5623101" y="626365"/>
                  </a:moveTo>
                  <a:lnTo>
                    <a:pt x="92710" y="626365"/>
                  </a:lnTo>
                  <a:cubicBezTo>
                    <a:pt x="41910" y="626365"/>
                    <a:pt x="0" y="584455"/>
                    <a:pt x="0" y="53365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621831" y="0"/>
                  </a:lnTo>
                  <a:cubicBezTo>
                    <a:pt x="5672631" y="0"/>
                    <a:pt x="5714542" y="41910"/>
                    <a:pt x="5714542" y="92710"/>
                  </a:cubicBezTo>
                  <a:lnTo>
                    <a:pt x="5714542" y="532385"/>
                  </a:lnTo>
                  <a:cubicBezTo>
                    <a:pt x="5715811" y="584455"/>
                    <a:pt x="5673901" y="626365"/>
                    <a:pt x="5623101" y="626365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5779312" cy="689865"/>
            </a:xfrm>
            <a:custGeom>
              <a:avLst/>
              <a:gdLst/>
              <a:ahLst/>
              <a:cxnLst/>
              <a:rect l="l" t="t" r="r" b="b"/>
              <a:pathLst>
                <a:path w="5779312" h="689865">
                  <a:moveTo>
                    <a:pt x="5654851" y="59690"/>
                  </a:moveTo>
                  <a:cubicBezTo>
                    <a:pt x="5690411" y="59690"/>
                    <a:pt x="5719621" y="88900"/>
                    <a:pt x="5719621" y="124460"/>
                  </a:cubicBezTo>
                  <a:lnTo>
                    <a:pt x="5719621" y="565405"/>
                  </a:lnTo>
                  <a:cubicBezTo>
                    <a:pt x="5719621" y="600965"/>
                    <a:pt x="5690411" y="630175"/>
                    <a:pt x="5654851" y="630175"/>
                  </a:cubicBezTo>
                  <a:lnTo>
                    <a:pt x="124460" y="630175"/>
                  </a:lnTo>
                  <a:cubicBezTo>
                    <a:pt x="88900" y="630175"/>
                    <a:pt x="59690" y="600965"/>
                    <a:pt x="59690" y="56540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654851" y="59690"/>
                  </a:lnTo>
                  <a:moveTo>
                    <a:pt x="56548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65405"/>
                  </a:lnTo>
                  <a:cubicBezTo>
                    <a:pt x="0" y="633985"/>
                    <a:pt x="55880" y="689865"/>
                    <a:pt x="124460" y="689865"/>
                  </a:cubicBezTo>
                  <a:lnTo>
                    <a:pt x="5654851" y="689865"/>
                  </a:lnTo>
                  <a:cubicBezTo>
                    <a:pt x="5723431" y="689865"/>
                    <a:pt x="5779312" y="633985"/>
                    <a:pt x="5779312" y="565405"/>
                  </a:cubicBezTo>
                  <a:lnTo>
                    <a:pt x="5779312" y="124460"/>
                  </a:lnTo>
                  <a:cubicBezTo>
                    <a:pt x="5779312" y="55880"/>
                    <a:pt x="5723431" y="0"/>
                    <a:pt x="56548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171441" y="3717932"/>
            <a:ext cx="4193870" cy="4141447"/>
          </a:xfrm>
          <a:prstGeom prst="rect">
            <a:avLst/>
          </a:prstGeom>
          <a:scene3d>
            <a:camera prst="orthographicFront">
              <a:rot lat="540000" lon="0" rev="0"/>
            </a:camera>
            <a:lightRig rig="threePt" dir="t"/>
          </a:scene3d>
        </p:spPr>
      </p:pic>
      <p:sp>
        <p:nvSpPr>
          <p:cNvPr id="20" name="TextBox 20"/>
          <p:cNvSpPr txBox="1"/>
          <p:nvPr/>
        </p:nvSpPr>
        <p:spPr>
          <a:xfrm>
            <a:off x="5757385" y="5466257"/>
            <a:ext cx="2771103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2685" dirty="0" err="1">
                <a:solidFill>
                  <a:srgbClr val="3B3D50"/>
                </a:solidFill>
                <a:ea typeface="굴림체" panose="020B0609000101010101" pitchFamily="49" charset="-127"/>
              </a:rPr>
              <a:t>프로필</a:t>
            </a:r>
            <a:endParaRPr lang="en-US" sz="2685" dirty="0">
              <a:solidFill>
                <a:srgbClr val="3B3D50"/>
              </a:solidFill>
              <a:ea typeface="굴림체" panose="020B0609000101010101" pitchFamily="49" charset="-127"/>
            </a:endParaRPr>
          </a:p>
          <a:p>
            <a:pPr algn="ctr">
              <a:lnSpc>
                <a:spcPts val="3759"/>
              </a:lnSpc>
            </a:pPr>
            <a:r>
              <a:rPr lang="en-US" sz="2685" dirty="0" err="1">
                <a:solidFill>
                  <a:srgbClr val="3B3D50"/>
                </a:solidFill>
                <a:ea typeface="굴림체" panose="020B0609000101010101" pitchFamily="49" charset="-127"/>
              </a:rPr>
              <a:t>좋아요</a:t>
            </a:r>
            <a:endParaRPr lang="en-US" sz="2685" dirty="0">
              <a:solidFill>
                <a:srgbClr val="3B3D50"/>
              </a:solidFill>
              <a:ea typeface="굴림체" panose="020B0609000101010101" pitchFamily="49" charset="-127"/>
            </a:endParaRPr>
          </a:p>
          <a:p>
            <a:pPr algn="ctr">
              <a:lnSpc>
                <a:spcPts val="3759"/>
              </a:lnSpc>
            </a:pPr>
            <a:r>
              <a:rPr lang="en-US" sz="2685" dirty="0" err="1">
                <a:solidFill>
                  <a:srgbClr val="3B3D50"/>
                </a:solidFill>
                <a:ea typeface="굴림체" panose="020B0609000101010101" pitchFamily="49" charset="-127"/>
              </a:rPr>
              <a:t>좋아하는</a:t>
            </a:r>
            <a:r>
              <a:rPr lang="en-US" sz="2685" dirty="0">
                <a:solidFill>
                  <a:srgbClr val="3B3D50"/>
                </a:solidFill>
                <a:ea typeface="굴림체" panose="020B0609000101010101" pitchFamily="49" charset="-127"/>
              </a:rPr>
              <a:t> </a:t>
            </a:r>
            <a:r>
              <a:rPr lang="en-US" sz="2685" dirty="0" err="1">
                <a:solidFill>
                  <a:srgbClr val="3B3D50"/>
                </a:solidFill>
                <a:ea typeface="굴림체" panose="020B0609000101010101" pitchFamily="49" charset="-127"/>
              </a:rPr>
              <a:t>영화</a:t>
            </a:r>
            <a:endParaRPr lang="en-US" sz="2685" dirty="0">
              <a:solidFill>
                <a:srgbClr val="3B3D50"/>
              </a:solidFill>
              <a:ea typeface="굴림체" panose="020B0609000101010101" pitchFamily="49" charset="-127"/>
            </a:endParaRPr>
          </a:p>
          <a:p>
            <a:pPr algn="ctr">
              <a:lnSpc>
                <a:spcPts val="3759"/>
              </a:lnSpc>
            </a:pPr>
            <a:r>
              <a:rPr lang="en-US" sz="2685" dirty="0" err="1">
                <a:solidFill>
                  <a:srgbClr val="3B3D50"/>
                </a:solidFill>
                <a:ea typeface="굴림체" panose="020B0609000101010101" pitchFamily="49" charset="-127"/>
              </a:rPr>
              <a:t>댓글</a:t>
            </a:r>
            <a:endParaRPr lang="en-US" sz="2685" dirty="0">
              <a:solidFill>
                <a:srgbClr val="3B3D50"/>
              </a:solidFill>
              <a:ea typeface="굴림체" panose="020B0609000101010101" pitchFamily="49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712675" y="5466257"/>
            <a:ext cx="2771103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2685">
                <a:solidFill>
                  <a:srgbClr val="3B3D50"/>
                </a:solidFill>
                <a:ea typeface="굴림체" panose="020B0609000101010101" pitchFamily="49" charset="-127"/>
              </a:rPr>
              <a:t>랜덤</a:t>
            </a:r>
          </a:p>
          <a:p>
            <a:pPr algn="ctr">
              <a:lnSpc>
                <a:spcPts val="3759"/>
              </a:lnSpc>
            </a:pPr>
            <a:r>
              <a:rPr lang="en-US" sz="2685">
                <a:solidFill>
                  <a:srgbClr val="3B3D50"/>
                </a:solidFill>
                <a:ea typeface="굴림체" panose="020B0609000101010101" pitchFamily="49" charset="-127"/>
              </a:rPr>
              <a:t>클래식</a:t>
            </a:r>
          </a:p>
          <a:p>
            <a:pPr algn="ctr">
              <a:lnSpc>
                <a:spcPts val="3759"/>
              </a:lnSpc>
            </a:pPr>
            <a:r>
              <a:rPr lang="en-US" sz="2685">
                <a:solidFill>
                  <a:srgbClr val="3B3D50"/>
                </a:solidFill>
                <a:ea typeface="굴림체" panose="020B0609000101010101" pitchFamily="49" charset="-127"/>
              </a:rPr>
              <a:t>평점</a:t>
            </a:r>
          </a:p>
          <a:p>
            <a:pPr algn="ctr">
              <a:lnSpc>
                <a:spcPts val="3759"/>
              </a:lnSpc>
            </a:pPr>
            <a:r>
              <a:rPr lang="en-US" sz="2685">
                <a:solidFill>
                  <a:srgbClr val="3B3D50"/>
                </a:solidFill>
                <a:ea typeface="굴림체" panose="020B0609000101010101" pitchFamily="49" charset="-127"/>
              </a:rPr>
              <a:t>장르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5024319" y="3638282"/>
            <a:ext cx="4193870" cy="414144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8913411" y="3716955"/>
            <a:ext cx="4193870" cy="414144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3114355" y="3744579"/>
            <a:ext cx="4144945" cy="4114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904076" y="4998204"/>
            <a:ext cx="2211534" cy="120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65"/>
              </a:lnSpc>
            </a:pPr>
            <a:r>
              <a:rPr lang="en-US" sz="7046">
                <a:solidFill>
                  <a:srgbClr val="3B3D50"/>
                </a:solidFill>
                <a:ea typeface="Montserrat Classic"/>
              </a:rPr>
              <a:t>배포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48893" y="5466257"/>
            <a:ext cx="2771103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2685">
                <a:solidFill>
                  <a:srgbClr val="3B3D50"/>
                </a:solidFill>
                <a:ea typeface="굴림체" panose="020B0609000101010101" pitchFamily="49" charset="-127"/>
              </a:rPr>
              <a:t>로그인</a:t>
            </a:r>
          </a:p>
          <a:p>
            <a:pPr algn="ctr">
              <a:lnSpc>
                <a:spcPts val="3759"/>
              </a:lnSpc>
            </a:pPr>
            <a:r>
              <a:rPr lang="en-US" sz="2685">
                <a:solidFill>
                  <a:srgbClr val="3B3D50"/>
                </a:solidFill>
                <a:ea typeface="굴림체" panose="020B0609000101010101" pitchFamily="49" charset="-127"/>
              </a:rPr>
              <a:t>로그아웃</a:t>
            </a:r>
          </a:p>
          <a:p>
            <a:pPr algn="ctr">
              <a:lnSpc>
                <a:spcPts val="3759"/>
              </a:lnSpc>
            </a:pPr>
            <a:r>
              <a:rPr lang="en-US" sz="2685">
                <a:solidFill>
                  <a:srgbClr val="3B3D50"/>
                </a:solidFill>
                <a:ea typeface="굴림체" panose="020B0609000101010101" pitchFamily="49" charset="-127"/>
              </a:rPr>
              <a:t>회원가입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843708" y="1097867"/>
            <a:ext cx="8600583" cy="121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6"/>
              </a:lnSpc>
            </a:pPr>
            <a:r>
              <a:rPr lang="en-US" sz="6040" dirty="0" err="1">
                <a:solidFill>
                  <a:srgbClr val="3B3D50"/>
                </a:solidFill>
                <a:ea typeface="Hertical Smooth"/>
              </a:rPr>
              <a:t>목표</a:t>
            </a:r>
            <a:r>
              <a:rPr lang="en-US" sz="6040" dirty="0">
                <a:solidFill>
                  <a:srgbClr val="3B3D50"/>
                </a:solidFill>
                <a:ea typeface="Hertical Smooth"/>
              </a:rPr>
              <a:t> </a:t>
            </a:r>
            <a:r>
              <a:rPr lang="en-US" sz="6040" dirty="0" err="1">
                <a:solidFill>
                  <a:srgbClr val="3B3D50"/>
                </a:solidFill>
                <a:ea typeface="Hertical Smooth"/>
              </a:rPr>
              <a:t>서비스</a:t>
            </a:r>
            <a:endParaRPr lang="en-US" sz="6040" dirty="0">
              <a:solidFill>
                <a:srgbClr val="3B3D50"/>
              </a:solidFill>
              <a:ea typeface="Hertical Smooth"/>
            </a:endParaRPr>
          </a:p>
        </p:txBody>
      </p:sp>
      <p:sp>
        <p:nvSpPr>
          <p:cNvPr id="18" name="TextBox 18">
            <a:hlinkClick r:id="rId5" action="ppaction://hlinksldjump"/>
          </p:cNvPr>
          <p:cNvSpPr txBox="1"/>
          <p:nvPr/>
        </p:nvSpPr>
        <p:spPr>
          <a:xfrm>
            <a:off x="5899653" y="4553024"/>
            <a:ext cx="2486568" cy="70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5"/>
              </a:lnSpc>
            </a:pPr>
            <a:r>
              <a:rPr lang="en-US" sz="4082" u="sng" dirty="0" err="1">
                <a:solidFill>
                  <a:srgbClr val="3B3D50"/>
                </a:solidFill>
                <a:latin typeface="Montserrat Classic"/>
              </a:rPr>
              <a:t>comunity</a:t>
            </a:r>
            <a:endParaRPr lang="en-US" sz="4082" u="sng" dirty="0">
              <a:solidFill>
                <a:srgbClr val="3B3D50"/>
              </a:solidFill>
              <a:latin typeface="Montserrat Classic"/>
            </a:endParaRPr>
          </a:p>
        </p:txBody>
      </p:sp>
      <p:sp>
        <p:nvSpPr>
          <p:cNvPr id="19" name="TextBox 19">
            <a:hlinkClick r:id="rId6" action="ppaction://hlinksldjump"/>
          </p:cNvPr>
          <p:cNvSpPr txBox="1"/>
          <p:nvPr/>
        </p:nvSpPr>
        <p:spPr>
          <a:xfrm>
            <a:off x="9296389" y="4592249"/>
            <a:ext cx="3603677" cy="63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727" u="sng" dirty="0">
                <a:solidFill>
                  <a:srgbClr val="3B3D50"/>
                </a:solidFill>
                <a:latin typeface="Montserrat Classic"/>
              </a:rPr>
              <a:t>Recommend</a:t>
            </a:r>
          </a:p>
        </p:txBody>
      </p:sp>
      <p:sp>
        <p:nvSpPr>
          <p:cNvPr id="31" name="TextBox 18">
            <a:hlinkClick r:id="rId7" action="ppaction://hlinksldjump"/>
          </p:cNvPr>
          <p:cNvSpPr txBox="1"/>
          <p:nvPr/>
        </p:nvSpPr>
        <p:spPr>
          <a:xfrm>
            <a:off x="2070712" y="4592249"/>
            <a:ext cx="2486568" cy="66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5"/>
              </a:lnSpc>
            </a:pPr>
            <a:r>
              <a:rPr lang="en-US" sz="4082" u="sng" dirty="0" smtClean="0">
                <a:solidFill>
                  <a:srgbClr val="3B3D50"/>
                </a:solidFill>
                <a:latin typeface="Montserrat Classic"/>
              </a:rPr>
              <a:t>account</a:t>
            </a:r>
            <a:endParaRPr lang="en-US" sz="4082" u="sng" dirty="0">
              <a:solidFill>
                <a:srgbClr val="3B3D50"/>
              </a:solidFill>
              <a:latin typeface="Montserrat Classic"/>
            </a:endParaRPr>
          </a:p>
        </p:txBody>
      </p:sp>
      <p:sp>
        <p:nvSpPr>
          <p:cNvPr id="32" name="TextBox 21"/>
          <p:cNvSpPr txBox="1"/>
          <p:nvPr/>
        </p:nvSpPr>
        <p:spPr>
          <a:xfrm>
            <a:off x="19594" y="262586"/>
            <a:ext cx="4168540" cy="10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 dirty="0">
                <a:solidFill>
                  <a:srgbClr val="3B3D50"/>
                </a:solidFill>
                <a:latin typeface="Hertical Smooth"/>
              </a:rPr>
              <a:t>1.소개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4910077" y="417641"/>
            <a:ext cx="8467847" cy="151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6"/>
              </a:lnSpc>
            </a:pPr>
            <a:r>
              <a:rPr lang="en-US" sz="7540" dirty="0" err="1">
                <a:solidFill>
                  <a:srgbClr val="524114"/>
                </a:solidFill>
                <a:ea typeface="Hertical Smooth"/>
              </a:rPr>
              <a:t>데이터</a:t>
            </a:r>
            <a:r>
              <a:rPr lang="en-US" sz="7540" dirty="0">
                <a:solidFill>
                  <a:srgbClr val="524114"/>
                </a:solidFill>
                <a:ea typeface="Hertical Smooth"/>
              </a:rPr>
              <a:t> </a:t>
            </a:r>
            <a:r>
              <a:rPr lang="en-US" sz="7540" dirty="0" err="1">
                <a:solidFill>
                  <a:srgbClr val="524114"/>
                </a:solidFill>
                <a:ea typeface="Hertical Smooth"/>
              </a:rPr>
              <a:t>모델링</a:t>
            </a:r>
            <a:endParaRPr lang="en-US" sz="7540" dirty="0">
              <a:solidFill>
                <a:srgbClr val="524114"/>
              </a:solidFill>
              <a:ea typeface="Hertical Smooth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286000" y="1714500"/>
            <a:ext cx="12877800" cy="8273170"/>
            <a:chOff x="1028700" y="2378774"/>
            <a:chExt cx="11015243" cy="7118965"/>
          </a:xfrm>
        </p:grpSpPr>
        <p:grpSp>
          <p:nvGrpSpPr>
            <p:cNvPr id="2" name="Group 2"/>
            <p:cNvGrpSpPr/>
            <p:nvPr/>
          </p:nvGrpSpPr>
          <p:grpSpPr>
            <a:xfrm>
              <a:off x="1028700" y="2378774"/>
              <a:ext cx="11015243" cy="7118965"/>
              <a:chOff x="0" y="0"/>
              <a:chExt cx="5302514" cy="342692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31750" y="31750"/>
                <a:ext cx="5239014" cy="3363425"/>
              </a:xfrm>
              <a:custGeom>
                <a:avLst/>
                <a:gdLst/>
                <a:ahLst/>
                <a:cxnLst/>
                <a:rect l="l" t="t" r="r" b="b"/>
                <a:pathLst>
                  <a:path w="5239014" h="3363425">
                    <a:moveTo>
                      <a:pt x="5146304" y="3363425"/>
                    </a:moveTo>
                    <a:lnTo>
                      <a:pt x="92710" y="3363425"/>
                    </a:lnTo>
                    <a:cubicBezTo>
                      <a:pt x="41910" y="3363425"/>
                      <a:pt x="0" y="3321515"/>
                      <a:pt x="0" y="327071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5145034" y="0"/>
                    </a:lnTo>
                    <a:cubicBezTo>
                      <a:pt x="5195834" y="0"/>
                      <a:pt x="5237744" y="41910"/>
                      <a:pt x="5237744" y="92710"/>
                    </a:cubicBezTo>
                    <a:lnTo>
                      <a:pt x="5237744" y="3269445"/>
                    </a:lnTo>
                    <a:cubicBezTo>
                      <a:pt x="5239014" y="3321515"/>
                      <a:pt x="5197104" y="3363425"/>
                      <a:pt x="5146304" y="3363425"/>
                    </a:cubicBezTo>
                    <a:close/>
                  </a:path>
                </a:pathLst>
              </a:custGeom>
              <a:solidFill>
                <a:srgbClr val="F5F2DF"/>
              </a:solidFill>
            </p:spPr>
          </p:sp>
          <p:sp>
            <p:nvSpPr>
              <p:cNvPr id="4" name="Freeform 4"/>
              <p:cNvSpPr/>
              <p:nvPr/>
            </p:nvSpPr>
            <p:spPr>
              <a:xfrm>
                <a:off x="0" y="0"/>
                <a:ext cx="5302514" cy="3426925"/>
              </a:xfrm>
              <a:custGeom>
                <a:avLst/>
                <a:gdLst/>
                <a:ahLst/>
                <a:cxnLst/>
                <a:rect l="l" t="t" r="r" b="b"/>
                <a:pathLst>
                  <a:path w="5302514" h="3426925">
                    <a:moveTo>
                      <a:pt x="5178054" y="59690"/>
                    </a:moveTo>
                    <a:cubicBezTo>
                      <a:pt x="5213614" y="59690"/>
                      <a:pt x="5242824" y="88900"/>
                      <a:pt x="5242824" y="124460"/>
                    </a:cubicBezTo>
                    <a:lnTo>
                      <a:pt x="5242824" y="3302465"/>
                    </a:lnTo>
                    <a:cubicBezTo>
                      <a:pt x="5242824" y="3338025"/>
                      <a:pt x="5213614" y="3367235"/>
                      <a:pt x="5178054" y="3367235"/>
                    </a:cubicBezTo>
                    <a:lnTo>
                      <a:pt x="124460" y="3367235"/>
                    </a:lnTo>
                    <a:cubicBezTo>
                      <a:pt x="88900" y="3367235"/>
                      <a:pt x="59690" y="3338025"/>
                      <a:pt x="59690" y="330246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5178054" y="59690"/>
                    </a:lnTo>
                    <a:moveTo>
                      <a:pt x="517805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302465"/>
                    </a:lnTo>
                    <a:cubicBezTo>
                      <a:pt x="0" y="3371045"/>
                      <a:pt x="55880" y="3426925"/>
                      <a:pt x="124460" y="3426925"/>
                    </a:cubicBezTo>
                    <a:lnTo>
                      <a:pt x="5178054" y="3426925"/>
                    </a:lnTo>
                    <a:cubicBezTo>
                      <a:pt x="5246634" y="3426925"/>
                      <a:pt x="5302514" y="3371045"/>
                      <a:pt x="5302514" y="3302465"/>
                    </a:cubicBezTo>
                    <a:lnTo>
                      <a:pt x="5302514" y="124460"/>
                    </a:lnTo>
                    <a:cubicBezTo>
                      <a:pt x="5302514" y="55880"/>
                      <a:pt x="5246634" y="0"/>
                      <a:pt x="517805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127" y="2768826"/>
              <a:ext cx="9842388" cy="6338859"/>
            </a:xfrm>
            <a:prstGeom prst="rect">
              <a:avLst/>
            </a:prstGeom>
          </p:spPr>
        </p:pic>
      </p:grpSp>
      <p:sp>
        <p:nvSpPr>
          <p:cNvPr id="23" name="TextBox 21"/>
          <p:cNvSpPr txBox="1"/>
          <p:nvPr/>
        </p:nvSpPr>
        <p:spPr>
          <a:xfrm>
            <a:off x="19594" y="262586"/>
            <a:ext cx="4168540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altLang="ko-KR" sz="4955" dirty="0">
                <a:solidFill>
                  <a:srgbClr val="3B3D50"/>
                </a:solidFill>
                <a:latin typeface="Hertical Smooth"/>
              </a:rPr>
              <a:t>2. </a:t>
            </a:r>
            <a:r>
              <a:rPr lang="en-US" altLang="ko-KR" sz="4955" dirty="0" err="1">
                <a:solidFill>
                  <a:srgbClr val="3B3D50"/>
                </a:solidFill>
                <a:latin typeface="Hertical Smooth"/>
              </a:rPr>
              <a:t>설명</a:t>
            </a:r>
            <a:endParaRPr lang="en-US" altLang="ko-KR" sz="4955" dirty="0">
              <a:solidFill>
                <a:srgbClr val="3B3D50"/>
              </a:solidFill>
              <a:latin typeface="Hertical Smoo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796" y="2175782"/>
            <a:ext cx="15940504" cy="6533066"/>
            <a:chOff x="0" y="0"/>
            <a:chExt cx="8848107" cy="3626314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8784606" cy="3562814"/>
            </a:xfrm>
            <a:custGeom>
              <a:avLst/>
              <a:gdLst/>
              <a:ahLst/>
              <a:cxnLst/>
              <a:rect l="l" t="t" r="r" b="b"/>
              <a:pathLst>
                <a:path w="8784606" h="3562814">
                  <a:moveTo>
                    <a:pt x="8691897" y="3562814"/>
                  </a:moveTo>
                  <a:lnTo>
                    <a:pt x="92710" y="3562814"/>
                  </a:lnTo>
                  <a:cubicBezTo>
                    <a:pt x="41910" y="3562814"/>
                    <a:pt x="0" y="3520904"/>
                    <a:pt x="0" y="347010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690627" y="0"/>
                  </a:lnTo>
                  <a:cubicBezTo>
                    <a:pt x="8741427" y="0"/>
                    <a:pt x="8783337" y="41910"/>
                    <a:pt x="8783337" y="92710"/>
                  </a:cubicBezTo>
                  <a:lnTo>
                    <a:pt x="8783337" y="3468834"/>
                  </a:lnTo>
                  <a:cubicBezTo>
                    <a:pt x="8784606" y="3520904"/>
                    <a:pt x="8742697" y="3562814"/>
                    <a:pt x="8691897" y="3562814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848106" cy="3626314"/>
            </a:xfrm>
            <a:custGeom>
              <a:avLst/>
              <a:gdLst/>
              <a:ahLst/>
              <a:cxnLst/>
              <a:rect l="l" t="t" r="r" b="b"/>
              <a:pathLst>
                <a:path w="8848106" h="3626314">
                  <a:moveTo>
                    <a:pt x="8723647" y="59690"/>
                  </a:moveTo>
                  <a:cubicBezTo>
                    <a:pt x="8759206" y="59690"/>
                    <a:pt x="8788416" y="88900"/>
                    <a:pt x="8788416" y="124460"/>
                  </a:cubicBezTo>
                  <a:lnTo>
                    <a:pt x="8788416" y="3501854"/>
                  </a:lnTo>
                  <a:cubicBezTo>
                    <a:pt x="8788416" y="3537414"/>
                    <a:pt x="8759206" y="3566624"/>
                    <a:pt x="8723647" y="3566624"/>
                  </a:cubicBezTo>
                  <a:lnTo>
                    <a:pt x="124460" y="3566624"/>
                  </a:lnTo>
                  <a:cubicBezTo>
                    <a:pt x="88900" y="3566624"/>
                    <a:pt x="59690" y="3537414"/>
                    <a:pt x="59690" y="35018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723647" y="59690"/>
                  </a:lnTo>
                  <a:moveTo>
                    <a:pt x="872364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501854"/>
                  </a:lnTo>
                  <a:cubicBezTo>
                    <a:pt x="0" y="3570434"/>
                    <a:pt x="55880" y="3626314"/>
                    <a:pt x="124460" y="3626314"/>
                  </a:cubicBezTo>
                  <a:lnTo>
                    <a:pt x="8723647" y="3626314"/>
                  </a:lnTo>
                  <a:cubicBezTo>
                    <a:pt x="8792227" y="3626314"/>
                    <a:pt x="8848106" y="3570434"/>
                    <a:pt x="8848106" y="3501854"/>
                  </a:cubicBezTo>
                  <a:lnTo>
                    <a:pt x="8848106" y="124460"/>
                  </a:lnTo>
                  <a:cubicBezTo>
                    <a:pt x="8848106" y="55880"/>
                    <a:pt x="8792227" y="0"/>
                    <a:pt x="872364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425786" flipH="1">
            <a:off x="15919920" y="1334527"/>
            <a:ext cx="1264945" cy="14771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49385" y="2856164"/>
            <a:ext cx="6418186" cy="51723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18796" y="376690"/>
            <a:ext cx="15940504" cy="148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88"/>
              </a:lnSpc>
            </a:pPr>
            <a:r>
              <a:rPr lang="en-US" sz="7420">
                <a:solidFill>
                  <a:srgbClr val="3B3D50"/>
                </a:solidFill>
                <a:ea typeface="Hertical Smooth"/>
              </a:rPr>
              <a:t>영화 정보 저장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8070" y="3270896"/>
            <a:ext cx="1231102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9"/>
              </a:lnSpc>
            </a:pPr>
            <a:r>
              <a:rPr lang="en-US" sz="2849">
                <a:solidFill>
                  <a:srgbClr val="3B3D50"/>
                </a:solidFill>
                <a:latin typeface="굴림체" panose="020B0609000101010101" pitchFamily="49" charset="-127"/>
              </a:rPr>
              <a:t>app.vue가 실행되면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4270" y="4219919"/>
            <a:ext cx="1231102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9"/>
              </a:lnSpc>
            </a:pPr>
            <a:r>
              <a:rPr lang="en-US" sz="2849">
                <a:solidFill>
                  <a:srgbClr val="3B3D50"/>
                </a:solidFill>
                <a:latin typeface="굴림체" panose="020B0609000101010101" pitchFamily="49" charset="-127"/>
              </a:rPr>
              <a:t>created에서 commit함수를 호출한다.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8070" y="4916530"/>
            <a:ext cx="1215862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9"/>
              </a:lnSpc>
            </a:pPr>
            <a:r>
              <a:rPr lang="en-US" sz="2849">
                <a:solidFill>
                  <a:srgbClr val="3B3D50"/>
                </a:solidFill>
                <a:latin typeface="굴림체" panose="020B0609000101010101" pitchFamily="49" charset="-127"/>
              </a:rPr>
              <a:t>store에 있는 mutations에 </a:t>
            </a:r>
          </a:p>
          <a:p>
            <a:pPr>
              <a:lnSpc>
                <a:spcPts val="3989"/>
              </a:lnSpc>
            </a:pPr>
            <a:r>
              <a:rPr lang="en-US" sz="2849">
                <a:solidFill>
                  <a:srgbClr val="3B3D50"/>
                </a:solidFill>
                <a:latin typeface="굴림체" panose="020B0609000101010101" pitchFamily="49" charset="-127"/>
              </a:rPr>
              <a:t>GET_MOIVE_LIST라는 함수를 실행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4270" y="6450781"/>
            <a:ext cx="1200622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9"/>
              </a:lnSpc>
            </a:pPr>
            <a:r>
              <a:rPr lang="en-US" sz="2849">
                <a:solidFill>
                  <a:srgbClr val="3B3D50"/>
                </a:solidFill>
                <a:ea typeface="굴림체" panose="020B0609000101010101" pitchFamily="49" charset="-127"/>
              </a:rPr>
              <a:t>함수에서 axios를 이용해 server에 요청을 보냄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06767" y="7227795"/>
            <a:ext cx="1200622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9"/>
              </a:lnSpc>
            </a:pPr>
            <a:r>
              <a:rPr lang="en-US" sz="2849">
                <a:solidFill>
                  <a:srgbClr val="3B3D50"/>
                </a:solidFill>
                <a:latin typeface="굴림체" panose="020B0609000101010101" pitchFamily="49" charset="-127"/>
              </a:rPr>
              <a:t>store에 MovieList를 저장해 놓는다.</a:t>
            </a:r>
          </a:p>
        </p:txBody>
      </p:sp>
      <p:sp>
        <p:nvSpPr>
          <p:cNvPr id="15" name="TextBox 21"/>
          <p:cNvSpPr txBox="1"/>
          <p:nvPr/>
        </p:nvSpPr>
        <p:spPr>
          <a:xfrm>
            <a:off x="19594" y="262586"/>
            <a:ext cx="4168540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altLang="ko-KR" sz="4955" dirty="0">
                <a:solidFill>
                  <a:srgbClr val="3B3D50"/>
                </a:solidFill>
                <a:latin typeface="Hertical Smooth"/>
              </a:rPr>
              <a:t>2. </a:t>
            </a:r>
            <a:r>
              <a:rPr lang="en-US" altLang="ko-KR" sz="4955" dirty="0" err="1">
                <a:solidFill>
                  <a:srgbClr val="3B3D50"/>
                </a:solidFill>
                <a:latin typeface="Hertical Smooth"/>
              </a:rPr>
              <a:t>설명</a:t>
            </a:r>
            <a:endParaRPr lang="en-US" altLang="ko-KR" sz="4955" dirty="0">
              <a:solidFill>
                <a:srgbClr val="3B3D50"/>
              </a:solidFill>
              <a:latin typeface="Hertical Smoo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8202" y="3101733"/>
            <a:ext cx="5422228" cy="5500701"/>
            <a:chOff x="0" y="0"/>
            <a:chExt cx="2172568" cy="220401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09068" cy="2140510"/>
            </a:xfrm>
            <a:custGeom>
              <a:avLst/>
              <a:gdLst/>
              <a:ahLst/>
              <a:cxnLst/>
              <a:rect l="l" t="t" r="r" b="b"/>
              <a:pathLst>
                <a:path w="2109068" h="2140510">
                  <a:moveTo>
                    <a:pt x="2016358" y="2140510"/>
                  </a:moveTo>
                  <a:lnTo>
                    <a:pt x="92710" y="2140510"/>
                  </a:lnTo>
                  <a:cubicBezTo>
                    <a:pt x="41910" y="2140510"/>
                    <a:pt x="0" y="2098600"/>
                    <a:pt x="0" y="204780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15088" y="0"/>
                  </a:lnTo>
                  <a:cubicBezTo>
                    <a:pt x="2065888" y="0"/>
                    <a:pt x="2107798" y="41910"/>
                    <a:pt x="2107798" y="92710"/>
                  </a:cubicBezTo>
                  <a:lnTo>
                    <a:pt x="2107798" y="2046531"/>
                  </a:lnTo>
                  <a:cubicBezTo>
                    <a:pt x="2109068" y="2098601"/>
                    <a:pt x="2067158" y="2140510"/>
                    <a:pt x="2016358" y="2140510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72568" cy="2204011"/>
            </a:xfrm>
            <a:custGeom>
              <a:avLst/>
              <a:gdLst/>
              <a:ahLst/>
              <a:cxnLst/>
              <a:rect l="l" t="t" r="r" b="b"/>
              <a:pathLst>
                <a:path w="2172568" h="2204011">
                  <a:moveTo>
                    <a:pt x="2048108" y="59690"/>
                  </a:moveTo>
                  <a:cubicBezTo>
                    <a:pt x="2083668" y="59690"/>
                    <a:pt x="2112878" y="88900"/>
                    <a:pt x="2112878" y="124460"/>
                  </a:cubicBezTo>
                  <a:lnTo>
                    <a:pt x="2112878" y="2079551"/>
                  </a:lnTo>
                  <a:cubicBezTo>
                    <a:pt x="2112878" y="2115111"/>
                    <a:pt x="2083668" y="2144320"/>
                    <a:pt x="2048108" y="2144320"/>
                  </a:cubicBezTo>
                  <a:lnTo>
                    <a:pt x="124460" y="2144320"/>
                  </a:lnTo>
                  <a:cubicBezTo>
                    <a:pt x="88900" y="2144320"/>
                    <a:pt x="59690" y="2115111"/>
                    <a:pt x="59690" y="207955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48108" y="59690"/>
                  </a:lnTo>
                  <a:moveTo>
                    <a:pt x="204810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9551"/>
                  </a:lnTo>
                  <a:cubicBezTo>
                    <a:pt x="0" y="2148131"/>
                    <a:pt x="55880" y="2204011"/>
                    <a:pt x="124460" y="2204011"/>
                  </a:cubicBezTo>
                  <a:lnTo>
                    <a:pt x="2048108" y="2204011"/>
                  </a:lnTo>
                  <a:cubicBezTo>
                    <a:pt x="2116688" y="2204011"/>
                    <a:pt x="2172568" y="2148131"/>
                    <a:pt x="2172568" y="2079551"/>
                  </a:cubicBezTo>
                  <a:lnTo>
                    <a:pt x="2172568" y="124460"/>
                  </a:lnTo>
                  <a:cubicBezTo>
                    <a:pt x="2172568" y="55880"/>
                    <a:pt x="2116688" y="0"/>
                    <a:pt x="20481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425786" flipH="1">
            <a:off x="4723856" y="2469396"/>
            <a:ext cx="1083020" cy="126467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385705" y="2619549"/>
            <a:ext cx="10580278" cy="6638751"/>
            <a:chOff x="0" y="0"/>
            <a:chExt cx="5779311" cy="3626314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5715811" cy="3562814"/>
            </a:xfrm>
            <a:custGeom>
              <a:avLst/>
              <a:gdLst/>
              <a:ahLst/>
              <a:cxnLst/>
              <a:rect l="l" t="t" r="r" b="b"/>
              <a:pathLst>
                <a:path w="5715811" h="3562814">
                  <a:moveTo>
                    <a:pt x="5623101" y="3562814"/>
                  </a:moveTo>
                  <a:lnTo>
                    <a:pt x="92710" y="3562814"/>
                  </a:lnTo>
                  <a:cubicBezTo>
                    <a:pt x="41910" y="3562814"/>
                    <a:pt x="0" y="3520904"/>
                    <a:pt x="0" y="347010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621831" y="0"/>
                  </a:lnTo>
                  <a:cubicBezTo>
                    <a:pt x="5672631" y="0"/>
                    <a:pt x="5714542" y="41910"/>
                    <a:pt x="5714542" y="92710"/>
                  </a:cubicBezTo>
                  <a:lnTo>
                    <a:pt x="5714542" y="3468834"/>
                  </a:lnTo>
                  <a:cubicBezTo>
                    <a:pt x="5715811" y="3520904"/>
                    <a:pt x="5673901" y="3562814"/>
                    <a:pt x="5623101" y="3562814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779312" cy="3626314"/>
            </a:xfrm>
            <a:custGeom>
              <a:avLst/>
              <a:gdLst/>
              <a:ahLst/>
              <a:cxnLst/>
              <a:rect l="l" t="t" r="r" b="b"/>
              <a:pathLst>
                <a:path w="5779312" h="3626314">
                  <a:moveTo>
                    <a:pt x="5654851" y="59690"/>
                  </a:moveTo>
                  <a:cubicBezTo>
                    <a:pt x="5690411" y="59690"/>
                    <a:pt x="5719621" y="88900"/>
                    <a:pt x="5719621" y="124460"/>
                  </a:cubicBezTo>
                  <a:lnTo>
                    <a:pt x="5719621" y="3501854"/>
                  </a:lnTo>
                  <a:cubicBezTo>
                    <a:pt x="5719621" y="3537414"/>
                    <a:pt x="5690411" y="3566624"/>
                    <a:pt x="5654851" y="3566624"/>
                  </a:cubicBezTo>
                  <a:lnTo>
                    <a:pt x="124460" y="3566624"/>
                  </a:lnTo>
                  <a:cubicBezTo>
                    <a:pt x="88900" y="3566624"/>
                    <a:pt x="59690" y="3537414"/>
                    <a:pt x="59690" y="35018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654851" y="59690"/>
                  </a:lnTo>
                  <a:moveTo>
                    <a:pt x="56548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501854"/>
                  </a:lnTo>
                  <a:cubicBezTo>
                    <a:pt x="0" y="3570434"/>
                    <a:pt x="55880" y="3626314"/>
                    <a:pt x="124460" y="3626314"/>
                  </a:cubicBezTo>
                  <a:lnTo>
                    <a:pt x="5654851" y="3626314"/>
                  </a:lnTo>
                  <a:cubicBezTo>
                    <a:pt x="5723431" y="3626314"/>
                    <a:pt x="5779312" y="3570434"/>
                    <a:pt x="5779312" y="3501854"/>
                  </a:cubicBezTo>
                  <a:lnTo>
                    <a:pt x="5779312" y="124460"/>
                  </a:lnTo>
                  <a:cubicBezTo>
                    <a:pt x="5779312" y="55880"/>
                    <a:pt x="5723431" y="0"/>
                    <a:pt x="56548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3425786" flipH="1">
            <a:off x="15344034" y="1869046"/>
            <a:ext cx="1285407" cy="15010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43760" y="3899880"/>
            <a:ext cx="9453351" cy="229429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1026" y="4781550"/>
            <a:ext cx="4136582" cy="120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3B3D50"/>
                </a:solidFill>
                <a:latin typeface="Hertical Smooth"/>
              </a:rPr>
              <a:t>random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00800" y="657225"/>
            <a:ext cx="8467847" cy="151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6"/>
              </a:lnSpc>
            </a:pPr>
            <a:r>
              <a:rPr lang="en-US" sz="7540">
                <a:solidFill>
                  <a:srgbClr val="524114"/>
                </a:solidFill>
                <a:latin typeface="Hertical Smooth"/>
              </a:rPr>
              <a:t>Recommend</a:t>
            </a:r>
          </a:p>
        </p:txBody>
      </p:sp>
      <p:sp>
        <p:nvSpPr>
          <p:cNvPr id="14" name="TextBox 21"/>
          <p:cNvSpPr txBox="1"/>
          <p:nvPr/>
        </p:nvSpPr>
        <p:spPr>
          <a:xfrm>
            <a:off x="19594" y="262586"/>
            <a:ext cx="4168540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altLang="ko-KR" sz="4955" dirty="0">
                <a:solidFill>
                  <a:srgbClr val="3B3D50"/>
                </a:solidFill>
                <a:latin typeface="Hertical Smooth"/>
              </a:rPr>
              <a:t>2. </a:t>
            </a:r>
            <a:r>
              <a:rPr lang="en-US" altLang="ko-KR" sz="4955" dirty="0" err="1">
                <a:solidFill>
                  <a:srgbClr val="3B3D50"/>
                </a:solidFill>
                <a:latin typeface="Hertical Smooth"/>
              </a:rPr>
              <a:t>설명</a:t>
            </a:r>
            <a:endParaRPr lang="en-US" altLang="ko-KR" sz="4955" dirty="0">
              <a:solidFill>
                <a:srgbClr val="3B3D50"/>
              </a:solidFill>
              <a:latin typeface="Hertical Smoo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8202" y="3101733"/>
            <a:ext cx="5422228" cy="5500701"/>
            <a:chOff x="0" y="0"/>
            <a:chExt cx="2172568" cy="220401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09068" cy="2140510"/>
            </a:xfrm>
            <a:custGeom>
              <a:avLst/>
              <a:gdLst/>
              <a:ahLst/>
              <a:cxnLst/>
              <a:rect l="l" t="t" r="r" b="b"/>
              <a:pathLst>
                <a:path w="2109068" h="2140510">
                  <a:moveTo>
                    <a:pt x="2016358" y="2140510"/>
                  </a:moveTo>
                  <a:lnTo>
                    <a:pt x="92710" y="2140510"/>
                  </a:lnTo>
                  <a:cubicBezTo>
                    <a:pt x="41910" y="2140510"/>
                    <a:pt x="0" y="2098600"/>
                    <a:pt x="0" y="204780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15088" y="0"/>
                  </a:lnTo>
                  <a:cubicBezTo>
                    <a:pt x="2065888" y="0"/>
                    <a:pt x="2107798" y="41910"/>
                    <a:pt x="2107798" y="92710"/>
                  </a:cubicBezTo>
                  <a:lnTo>
                    <a:pt x="2107798" y="2046531"/>
                  </a:lnTo>
                  <a:cubicBezTo>
                    <a:pt x="2109068" y="2098601"/>
                    <a:pt x="2067158" y="2140510"/>
                    <a:pt x="2016358" y="2140510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72568" cy="2204011"/>
            </a:xfrm>
            <a:custGeom>
              <a:avLst/>
              <a:gdLst/>
              <a:ahLst/>
              <a:cxnLst/>
              <a:rect l="l" t="t" r="r" b="b"/>
              <a:pathLst>
                <a:path w="2172568" h="2204011">
                  <a:moveTo>
                    <a:pt x="2048108" y="59690"/>
                  </a:moveTo>
                  <a:cubicBezTo>
                    <a:pt x="2083668" y="59690"/>
                    <a:pt x="2112878" y="88900"/>
                    <a:pt x="2112878" y="124460"/>
                  </a:cubicBezTo>
                  <a:lnTo>
                    <a:pt x="2112878" y="2079551"/>
                  </a:lnTo>
                  <a:cubicBezTo>
                    <a:pt x="2112878" y="2115111"/>
                    <a:pt x="2083668" y="2144320"/>
                    <a:pt x="2048108" y="2144320"/>
                  </a:cubicBezTo>
                  <a:lnTo>
                    <a:pt x="124460" y="2144320"/>
                  </a:lnTo>
                  <a:cubicBezTo>
                    <a:pt x="88900" y="2144320"/>
                    <a:pt x="59690" y="2115111"/>
                    <a:pt x="59690" y="207955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48108" y="59690"/>
                  </a:lnTo>
                  <a:moveTo>
                    <a:pt x="204810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9551"/>
                  </a:lnTo>
                  <a:cubicBezTo>
                    <a:pt x="0" y="2148131"/>
                    <a:pt x="55880" y="2204011"/>
                    <a:pt x="124460" y="2204011"/>
                  </a:cubicBezTo>
                  <a:lnTo>
                    <a:pt x="2048108" y="2204011"/>
                  </a:lnTo>
                  <a:cubicBezTo>
                    <a:pt x="2116688" y="2204011"/>
                    <a:pt x="2172568" y="2148131"/>
                    <a:pt x="2172568" y="2079551"/>
                  </a:cubicBezTo>
                  <a:lnTo>
                    <a:pt x="2172568" y="124460"/>
                  </a:lnTo>
                  <a:cubicBezTo>
                    <a:pt x="2172568" y="55880"/>
                    <a:pt x="2116688" y="0"/>
                    <a:pt x="20481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425786" flipH="1">
            <a:off x="4723856" y="2469396"/>
            <a:ext cx="1083020" cy="126467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385705" y="2619549"/>
            <a:ext cx="10580278" cy="6638751"/>
            <a:chOff x="0" y="0"/>
            <a:chExt cx="5779311" cy="3626314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5715811" cy="3562814"/>
            </a:xfrm>
            <a:custGeom>
              <a:avLst/>
              <a:gdLst/>
              <a:ahLst/>
              <a:cxnLst/>
              <a:rect l="l" t="t" r="r" b="b"/>
              <a:pathLst>
                <a:path w="5715811" h="3562814">
                  <a:moveTo>
                    <a:pt x="5623101" y="3562814"/>
                  </a:moveTo>
                  <a:lnTo>
                    <a:pt x="92710" y="3562814"/>
                  </a:lnTo>
                  <a:cubicBezTo>
                    <a:pt x="41910" y="3562814"/>
                    <a:pt x="0" y="3520904"/>
                    <a:pt x="0" y="347010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621831" y="0"/>
                  </a:lnTo>
                  <a:cubicBezTo>
                    <a:pt x="5672631" y="0"/>
                    <a:pt x="5714542" y="41910"/>
                    <a:pt x="5714542" y="92710"/>
                  </a:cubicBezTo>
                  <a:lnTo>
                    <a:pt x="5714542" y="3468834"/>
                  </a:lnTo>
                  <a:cubicBezTo>
                    <a:pt x="5715811" y="3520904"/>
                    <a:pt x="5673901" y="3562814"/>
                    <a:pt x="5623101" y="3562814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779312" cy="3626314"/>
            </a:xfrm>
            <a:custGeom>
              <a:avLst/>
              <a:gdLst/>
              <a:ahLst/>
              <a:cxnLst/>
              <a:rect l="l" t="t" r="r" b="b"/>
              <a:pathLst>
                <a:path w="5779312" h="3626314">
                  <a:moveTo>
                    <a:pt x="5654851" y="59690"/>
                  </a:moveTo>
                  <a:cubicBezTo>
                    <a:pt x="5690411" y="59690"/>
                    <a:pt x="5719621" y="88900"/>
                    <a:pt x="5719621" y="124460"/>
                  </a:cubicBezTo>
                  <a:lnTo>
                    <a:pt x="5719621" y="3501854"/>
                  </a:lnTo>
                  <a:cubicBezTo>
                    <a:pt x="5719621" y="3537414"/>
                    <a:pt x="5690411" y="3566624"/>
                    <a:pt x="5654851" y="3566624"/>
                  </a:cubicBezTo>
                  <a:lnTo>
                    <a:pt x="124460" y="3566624"/>
                  </a:lnTo>
                  <a:cubicBezTo>
                    <a:pt x="88900" y="3566624"/>
                    <a:pt x="59690" y="3537414"/>
                    <a:pt x="59690" y="35018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654851" y="59690"/>
                  </a:lnTo>
                  <a:moveTo>
                    <a:pt x="56548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501854"/>
                  </a:lnTo>
                  <a:cubicBezTo>
                    <a:pt x="0" y="3570434"/>
                    <a:pt x="55880" y="3626314"/>
                    <a:pt x="124460" y="3626314"/>
                  </a:cubicBezTo>
                  <a:lnTo>
                    <a:pt x="5654851" y="3626314"/>
                  </a:lnTo>
                  <a:cubicBezTo>
                    <a:pt x="5723431" y="3626314"/>
                    <a:pt x="5779312" y="3570434"/>
                    <a:pt x="5779312" y="3501854"/>
                  </a:cubicBezTo>
                  <a:lnTo>
                    <a:pt x="5779312" y="124460"/>
                  </a:lnTo>
                  <a:cubicBezTo>
                    <a:pt x="5779312" y="55880"/>
                    <a:pt x="5723431" y="0"/>
                    <a:pt x="56548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3425786" flipH="1">
            <a:off x="15344034" y="1869046"/>
            <a:ext cx="1285407" cy="15010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48275" y="3899880"/>
            <a:ext cx="10055138" cy="400922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1026" y="4781550"/>
            <a:ext cx="4136582" cy="120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3B3D50"/>
                </a:solidFill>
                <a:latin typeface="Hertical Smooth"/>
              </a:rPr>
              <a:t>classic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00800" y="657225"/>
            <a:ext cx="8467847" cy="151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6"/>
              </a:lnSpc>
            </a:pPr>
            <a:r>
              <a:rPr lang="en-US" sz="7540">
                <a:solidFill>
                  <a:srgbClr val="524114"/>
                </a:solidFill>
                <a:latin typeface="Hertical Smooth"/>
              </a:rPr>
              <a:t>Recommend</a:t>
            </a:r>
          </a:p>
        </p:txBody>
      </p:sp>
      <p:sp>
        <p:nvSpPr>
          <p:cNvPr id="15" name="TextBox 21"/>
          <p:cNvSpPr txBox="1"/>
          <p:nvPr/>
        </p:nvSpPr>
        <p:spPr>
          <a:xfrm>
            <a:off x="19594" y="262586"/>
            <a:ext cx="4168540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altLang="ko-KR" sz="4955" dirty="0">
                <a:solidFill>
                  <a:srgbClr val="3B3D50"/>
                </a:solidFill>
                <a:latin typeface="Hertical Smooth"/>
              </a:rPr>
              <a:t>2. </a:t>
            </a:r>
            <a:r>
              <a:rPr lang="en-US" altLang="ko-KR" sz="4955" dirty="0" err="1">
                <a:solidFill>
                  <a:srgbClr val="3B3D50"/>
                </a:solidFill>
                <a:latin typeface="Hertical Smooth"/>
              </a:rPr>
              <a:t>설명</a:t>
            </a:r>
            <a:endParaRPr lang="en-US" altLang="ko-KR" sz="4955" dirty="0">
              <a:solidFill>
                <a:srgbClr val="3B3D50"/>
              </a:solidFill>
              <a:latin typeface="Hertical Smoo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8202" y="3101733"/>
            <a:ext cx="5422228" cy="5500701"/>
            <a:chOff x="0" y="0"/>
            <a:chExt cx="2172568" cy="220401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09068" cy="2140510"/>
            </a:xfrm>
            <a:custGeom>
              <a:avLst/>
              <a:gdLst/>
              <a:ahLst/>
              <a:cxnLst/>
              <a:rect l="l" t="t" r="r" b="b"/>
              <a:pathLst>
                <a:path w="2109068" h="2140510">
                  <a:moveTo>
                    <a:pt x="2016358" y="2140510"/>
                  </a:moveTo>
                  <a:lnTo>
                    <a:pt x="92710" y="2140510"/>
                  </a:lnTo>
                  <a:cubicBezTo>
                    <a:pt x="41910" y="2140510"/>
                    <a:pt x="0" y="2098600"/>
                    <a:pt x="0" y="204780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15088" y="0"/>
                  </a:lnTo>
                  <a:cubicBezTo>
                    <a:pt x="2065888" y="0"/>
                    <a:pt x="2107798" y="41910"/>
                    <a:pt x="2107798" y="92710"/>
                  </a:cubicBezTo>
                  <a:lnTo>
                    <a:pt x="2107798" y="2046531"/>
                  </a:lnTo>
                  <a:cubicBezTo>
                    <a:pt x="2109068" y="2098601"/>
                    <a:pt x="2067158" y="2140510"/>
                    <a:pt x="2016358" y="2140510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72568" cy="2204011"/>
            </a:xfrm>
            <a:custGeom>
              <a:avLst/>
              <a:gdLst/>
              <a:ahLst/>
              <a:cxnLst/>
              <a:rect l="l" t="t" r="r" b="b"/>
              <a:pathLst>
                <a:path w="2172568" h="2204011">
                  <a:moveTo>
                    <a:pt x="2048108" y="59690"/>
                  </a:moveTo>
                  <a:cubicBezTo>
                    <a:pt x="2083668" y="59690"/>
                    <a:pt x="2112878" y="88900"/>
                    <a:pt x="2112878" y="124460"/>
                  </a:cubicBezTo>
                  <a:lnTo>
                    <a:pt x="2112878" y="2079551"/>
                  </a:lnTo>
                  <a:cubicBezTo>
                    <a:pt x="2112878" y="2115111"/>
                    <a:pt x="2083668" y="2144320"/>
                    <a:pt x="2048108" y="2144320"/>
                  </a:cubicBezTo>
                  <a:lnTo>
                    <a:pt x="124460" y="2144320"/>
                  </a:lnTo>
                  <a:cubicBezTo>
                    <a:pt x="88900" y="2144320"/>
                    <a:pt x="59690" y="2115111"/>
                    <a:pt x="59690" y="207955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48108" y="59690"/>
                  </a:lnTo>
                  <a:moveTo>
                    <a:pt x="204810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9551"/>
                  </a:lnTo>
                  <a:cubicBezTo>
                    <a:pt x="0" y="2148131"/>
                    <a:pt x="55880" y="2204011"/>
                    <a:pt x="124460" y="2204011"/>
                  </a:cubicBezTo>
                  <a:lnTo>
                    <a:pt x="2048108" y="2204011"/>
                  </a:lnTo>
                  <a:cubicBezTo>
                    <a:pt x="2116688" y="2204011"/>
                    <a:pt x="2172568" y="2148131"/>
                    <a:pt x="2172568" y="2079551"/>
                  </a:cubicBezTo>
                  <a:lnTo>
                    <a:pt x="2172568" y="124460"/>
                  </a:lnTo>
                  <a:cubicBezTo>
                    <a:pt x="2172568" y="55880"/>
                    <a:pt x="2116688" y="0"/>
                    <a:pt x="20481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425786" flipH="1">
            <a:off x="4723856" y="2469396"/>
            <a:ext cx="1083020" cy="126467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385705" y="2619549"/>
            <a:ext cx="10580278" cy="6638751"/>
            <a:chOff x="0" y="0"/>
            <a:chExt cx="5779311" cy="3626314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5715811" cy="3562814"/>
            </a:xfrm>
            <a:custGeom>
              <a:avLst/>
              <a:gdLst/>
              <a:ahLst/>
              <a:cxnLst/>
              <a:rect l="l" t="t" r="r" b="b"/>
              <a:pathLst>
                <a:path w="5715811" h="3562814">
                  <a:moveTo>
                    <a:pt x="5623101" y="3562814"/>
                  </a:moveTo>
                  <a:lnTo>
                    <a:pt x="92710" y="3562814"/>
                  </a:lnTo>
                  <a:cubicBezTo>
                    <a:pt x="41910" y="3562814"/>
                    <a:pt x="0" y="3520904"/>
                    <a:pt x="0" y="347010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621831" y="0"/>
                  </a:lnTo>
                  <a:cubicBezTo>
                    <a:pt x="5672631" y="0"/>
                    <a:pt x="5714542" y="41910"/>
                    <a:pt x="5714542" y="92710"/>
                  </a:cubicBezTo>
                  <a:lnTo>
                    <a:pt x="5714542" y="3468834"/>
                  </a:lnTo>
                  <a:cubicBezTo>
                    <a:pt x="5715811" y="3520904"/>
                    <a:pt x="5673901" y="3562814"/>
                    <a:pt x="5623101" y="3562814"/>
                  </a:cubicBezTo>
                  <a:close/>
                </a:path>
              </a:pathLst>
            </a:custGeom>
            <a:solidFill>
              <a:srgbClr val="F5F2D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779312" cy="3626314"/>
            </a:xfrm>
            <a:custGeom>
              <a:avLst/>
              <a:gdLst/>
              <a:ahLst/>
              <a:cxnLst/>
              <a:rect l="l" t="t" r="r" b="b"/>
              <a:pathLst>
                <a:path w="5779312" h="3626314">
                  <a:moveTo>
                    <a:pt x="5654851" y="59690"/>
                  </a:moveTo>
                  <a:cubicBezTo>
                    <a:pt x="5690411" y="59690"/>
                    <a:pt x="5719621" y="88900"/>
                    <a:pt x="5719621" y="124460"/>
                  </a:cubicBezTo>
                  <a:lnTo>
                    <a:pt x="5719621" y="3501854"/>
                  </a:lnTo>
                  <a:cubicBezTo>
                    <a:pt x="5719621" y="3537414"/>
                    <a:pt x="5690411" y="3566624"/>
                    <a:pt x="5654851" y="3566624"/>
                  </a:cubicBezTo>
                  <a:lnTo>
                    <a:pt x="124460" y="3566624"/>
                  </a:lnTo>
                  <a:cubicBezTo>
                    <a:pt x="88900" y="3566624"/>
                    <a:pt x="59690" y="3537414"/>
                    <a:pt x="59690" y="35018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654851" y="59690"/>
                  </a:lnTo>
                  <a:moveTo>
                    <a:pt x="56548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501854"/>
                  </a:lnTo>
                  <a:cubicBezTo>
                    <a:pt x="0" y="3570434"/>
                    <a:pt x="55880" y="3626314"/>
                    <a:pt x="124460" y="3626314"/>
                  </a:cubicBezTo>
                  <a:lnTo>
                    <a:pt x="5654851" y="3626314"/>
                  </a:lnTo>
                  <a:cubicBezTo>
                    <a:pt x="5723431" y="3626314"/>
                    <a:pt x="5779312" y="3570434"/>
                    <a:pt x="5779312" y="3501854"/>
                  </a:cubicBezTo>
                  <a:lnTo>
                    <a:pt x="5779312" y="124460"/>
                  </a:lnTo>
                  <a:cubicBezTo>
                    <a:pt x="5779312" y="55880"/>
                    <a:pt x="5723431" y="0"/>
                    <a:pt x="56548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3425786" flipH="1">
            <a:off x="15344034" y="1869046"/>
            <a:ext cx="1285407" cy="15010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rcRect t="3789"/>
          <a:stretch/>
        </p:blipFill>
        <p:spPr>
          <a:xfrm>
            <a:off x="7051033" y="4578690"/>
            <a:ext cx="9249622" cy="272046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1026" y="4344911"/>
            <a:ext cx="4136582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3B3D50"/>
                </a:solidFill>
                <a:latin typeface="Hertical Smooth"/>
              </a:rPr>
              <a:t>Vote</a:t>
            </a:r>
          </a:p>
          <a:p>
            <a:pPr>
              <a:lnSpc>
                <a:spcPts val="9380"/>
              </a:lnSpc>
            </a:pPr>
            <a:r>
              <a:rPr lang="en-US" sz="6700">
                <a:solidFill>
                  <a:srgbClr val="3B3D50"/>
                </a:solidFill>
                <a:latin typeface="Hertical Smooth"/>
              </a:rPr>
              <a:t>average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00800" y="657225"/>
            <a:ext cx="8467847" cy="151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6"/>
              </a:lnSpc>
            </a:pPr>
            <a:r>
              <a:rPr lang="en-US" sz="7540">
                <a:solidFill>
                  <a:srgbClr val="524114"/>
                </a:solidFill>
                <a:latin typeface="Hertical Smooth"/>
              </a:rPr>
              <a:t>Recommend</a:t>
            </a:r>
          </a:p>
        </p:txBody>
      </p:sp>
      <p:sp>
        <p:nvSpPr>
          <p:cNvPr id="14" name="TextBox 21"/>
          <p:cNvSpPr txBox="1"/>
          <p:nvPr/>
        </p:nvSpPr>
        <p:spPr>
          <a:xfrm>
            <a:off x="19594" y="262586"/>
            <a:ext cx="4168540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altLang="ko-KR" sz="4955" dirty="0">
                <a:solidFill>
                  <a:srgbClr val="3B3D50"/>
                </a:solidFill>
                <a:latin typeface="Hertical Smooth"/>
              </a:rPr>
              <a:t>2. </a:t>
            </a:r>
            <a:r>
              <a:rPr lang="en-US" altLang="ko-KR" sz="4955" dirty="0" err="1">
                <a:solidFill>
                  <a:srgbClr val="3B3D50"/>
                </a:solidFill>
                <a:latin typeface="Hertical Smooth"/>
              </a:rPr>
              <a:t>설명</a:t>
            </a:r>
            <a:endParaRPr lang="en-US" altLang="ko-KR" sz="4955" dirty="0">
              <a:solidFill>
                <a:srgbClr val="3B3D50"/>
              </a:solidFill>
              <a:latin typeface="Hertical Smoo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273</Words>
  <Application>Microsoft Office PowerPoint</Application>
  <PresentationFormat>사용자 지정</PresentationFormat>
  <Paragraphs>100</Paragraphs>
  <Slides>18</Slides>
  <Notes>0</Notes>
  <HiddenSlides>4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Arial</vt:lpstr>
      <vt:lpstr>Horizon Bold</vt:lpstr>
      <vt:lpstr>Source Han Serif KR Bold</vt:lpstr>
      <vt:lpstr>Hertical Smooth</vt:lpstr>
      <vt:lpstr>Source Han Serif KR Bold Bold</vt:lpstr>
      <vt:lpstr>굴림체</vt:lpstr>
      <vt:lpstr>Calibri</vt:lpstr>
      <vt:lpstr>Montserrat Classic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Mint Green Simple Theme Presentation</dc:title>
  <cp:lastModifiedBy>multicampus</cp:lastModifiedBy>
  <cp:revision>7</cp:revision>
  <dcterms:created xsi:type="dcterms:W3CDTF">2006-08-16T00:00:00Z</dcterms:created>
  <dcterms:modified xsi:type="dcterms:W3CDTF">2022-11-24T08:46:31Z</dcterms:modified>
  <dc:identifier>DAFS0uPiZwg</dc:identifier>
</cp:coreProperties>
</file>